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4" r:id="rId9"/>
    <p:sldId id="276" r:id="rId10"/>
    <p:sldId id="275" r:id="rId11"/>
    <p:sldId id="277" r:id="rId12"/>
    <p:sldId id="278" r:id="rId13"/>
    <p:sldId id="279" r:id="rId14"/>
    <p:sldId id="635" r:id="rId15"/>
    <p:sldId id="266" r:id="rId16"/>
    <p:sldId id="262" r:id="rId17"/>
    <p:sldId id="272" r:id="rId18"/>
    <p:sldId id="271" r:id="rId19"/>
    <p:sldId id="270" r:id="rId20"/>
    <p:sldId id="267" r:id="rId21"/>
    <p:sldId id="630" r:id="rId22"/>
    <p:sldId id="631" r:id="rId23"/>
    <p:sldId id="632" r:id="rId24"/>
    <p:sldId id="633" r:id="rId25"/>
    <p:sldId id="634" r:id="rId26"/>
    <p:sldId id="268" r:id="rId27"/>
    <p:sldId id="273" r:id="rId28"/>
    <p:sldId id="263" r:id="rId29"/>
    <p:sldId id="265" r:id="rId30"/>
    <p:sldId id="636" r:id="rId31"/>
    <p:sldId id="264" r:id="rId32"/>
    <p:sldId id="637" r:id="rId33"/>
    <p:sldId id="638" r:id="rId34"/>
    <p:sldId id="641" r:id="rId35"/>
    <p:sldId id="639" r:id="rId36"/>
    <p:sldId id="640" r:id="rId37"/>
    <p:sldId id="642" r:id="rId38"/>
    <p:sldId id="643" r:id="rId39"/>
    <p:sldId id="645" r:id="rId40"/>
    <p:sldId id="644" r:id="rId41"/>
    <p:sldId id="646" r:id="rId42"/>
    <p:sldId id="64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B6D15-545D-4E07-90BD-18A9601CF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FFD0E8-8E07-4C50-AF2C-3B6E92326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9F3AE-D754-41CD-A08A-4B47E5909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37F831-6986-40C5-A99C-B679E3B7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98015-5C0F-497E-8361-68680725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4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B505D-B8D1-4589-A155-423D22A2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781D65-3B9F-413D-BF12-E59748165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2A3A4-9558-45CC-B49F-B012F46B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AD62E-566E-4543-8EB5-E98ACD5F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EFA17-2912-46DA-86B4-D0A96E18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61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7B8A4E-2DBC-40A5-BAC5-781B65229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DE21D9-1E81-4728-8200-5ED0B7BFC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676BBF-3EFB-4223-9814-9D6C055FD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41165D-4128-4969-A934-7B9A4135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8F6FFE-4DF7-4E6D-8036-CC0291BB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4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9E528-B501-4204-A818-3A19974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919B7-A792-4C78-9894-55053E5C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3FE133-A9B3-48AF-B19C-A184BAA7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7CA2D-C835-4968-9071-6475E6AA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85CD2A-F66A-4B5F-943F-8F12BCDE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27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B3340-92B8-43C1-B16B-E253D9B5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E2124A-D67C-498E-87CA-A1DA38A5C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55016-DF80-4E50-9BFE-C1181129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31875-B889-407F-BBE8-7BE24B25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EE5E9-EFC7-49C4-BDC2-436CA566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0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2D6FF-8B07-4A40-B8C3-763022E5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98698-3AFC-4101-A649-A943027EA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817254-9C9D-42E0-ABE0-8A03CC5D0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728D8C-B84F-43CA-A6F8-2570A168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9E39D8-8F31-42D1-9EFF-95BF09A2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D2DC09-4A36-46FF-9F76-5312CD70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6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3F307-CC5C-44A4-94A7-5985D92F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C5E8D-F923-4AF2-A964-4D670338A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7E4449-8E52-42FF-8317-118B8F5B7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853E09-4D66-424F-BB40-92B05191E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F377E8-0C16-47FC-9305-A47D74F31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4519A3-2BD6-4433-B41A-CC11E6968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F01AA0-62CE-4C4E-85D1-C3581E6E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363DB3-A0EA-4CEE-BA9B-CF93562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2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B1798-CF29-46A1-A15E-CC888B9D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BC1859-EC50-48F2-88CF-CCDB01D8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544E4-9A52-4768-A151-CC9ECC53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049B22-ACC2-4214-9311-3B5480E5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6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96C7BE-E2E2-4D67-9549-2CD413D4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BF3368-06F9-4110-B5C9-2FA03A5F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8F5472-344D-47E8-B195-3198B8EC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275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09191-970C-4852-B5A3-AA6B202C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8A024-272E-4994-9B85-1C0F29C8A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AD8FB0-1883-45B0-8C77-55BAFD9C8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7725C8-21A6-4246-AD09-25DDE702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B90ED3-3AF9-4C06-873D-601904B2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439C8A-56F2-498F-9661-677EDEA6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8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7F85F-2D21-43D8-89CE-200A19E1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08F749-4C20-4BF3-9E3C-9BF82B2D01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D19580-06B9-4542-BEE9-7A6705191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D2843C-0999-410A-9E44-3150375F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930D84-985A-421F-B557-C93193E4C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59A1B-775D-4E9D-84BC-628A267B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6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F8CBD7-BA0E-482E-91CD-781D28DA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F8E17-27D0-434F-8703-E20C900F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C2753-DC7B-48F4-942D-C395AC204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E3B49-BDB5-4BC4-9CDF-FFC57382E6D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7FBAC-163C-40C2-B301-F2A81EEEC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8C6B2-503D-4781-882E-0844FFE0A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36BB5-2577-4255-8FA3-F051645AD0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3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10" Type="http://schemas.openxmlformats.org/officeDocument/2006/relationships/image" Target="../media/image103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70.png"/><Relationship Id="rId10" Type="http://schemas.openxmlformats.org/officeDocument/2006/relationships/image" Target="../media/image330.png"/><Relationship Id="rId4" Type="http://schemas.openxmlformats.org/officeDocument/2006/relationships/image" Target="../media/image140.png"/><Relationship Id="rId9" Type="http://schemas.openxmlformats.org/officeDocument/2006/relationships/image" Target="../media/image6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12" Type="http://schemas.openxmlformats.org/officeDocument/2006/relationships/image" Target="../media/image11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image" Target="../media/image1010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311.png"/><Relationship Id="rId9" Type="http://schemas.openxmlformats.org/officeDocument/2006/relationships/image" Target="../media/image8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26" Type="http://schemas.openxmlformats.org/officeDocument/2006/relationships/image" Target="../media/image450.png"/><Relationship Id="rId3" Type="http://schemas.openxmlformats.org/officeDocument/2006/relationships/image" Target="../media/image220.png"/><Relationship Id="rId21" Type="http://schemas.openxmlformats.org/officeDocument/2006/relationships/image" Target="../media/image400.png"/><Relationship Id="rId34" Type="http://schemas.openxmlformats.org/officeDocument/2006/relationships/image" Target="../media/image530.png"/><Relationship Id="rId7" Type="http://schemas.openxmlformats.org/officeDocument/2006/relationships/image" Target="../media/image261.png"/><Relationship Id="rId12" Type="http://schemas.openxmlformats.org/officeDocument/2006/relationships/image" Target="../media/image312.png"/><Relationship Id="rId17" Type="http://schemas.openxmlformats.org/officeDocument/2006/relationships/image" Target="../media/image360.png"/><Relationship Id="rId25" Type="http://schemas.openxmlformats.org/officeDocument/2006/relationships/image" Target="../media/image440.png"/><Relationship Id="rId33" Type="http://schemas.openxmlformats.org/officeDocument/2006/relationships/image" Target="../media/image520.png"/><Relationship Id="rId2" Type="http://schemas.openxmlformats.org/officeDocument/2006/relationships/image" Target="../media/image211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29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301.png"/><Relationship Id="rId24" Type="http://schemas.openxmlformats.org/officeDocument/2006/relationships/image" Target="../media/image430.png"/><Relationship Id="rId32" Type="http://schemas.openxmlformats.org/officeDocument/2006/relationships/image" Target="../media/image511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23" Type="http://schemas.openxmlformats.org/officeDocument/2006/relationships/image" Target="../media/image420.png"/><Relationship Id="rId28" Type="http://schemas.openxmlformats.org/officeDocument/2006/relationships/image" Target="../media/image470.png"/><Relationship Id="rId10" Type="http://schemas.openxmlformats.org/officeDocument/2006/relationships/image" Target="../media/image291.png"/><Relationship Id="rId19" Type="http://schemas.openxmlformats.org/officeDocument/2006/relationships/image" Target="../media/image380.png"/><Relationship Id="rId31" Type="http://schemas.openxmlformats.org/officeDocument/2006/relationships/image" Target="../media/image50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Relationship Id="rId14" Type="http://schemas.openxmlformats.org/officeDocument/2006/relationships/image" Target="../media/image331.png"/><Relationship Id="rId22" Type="http://schemas.openxmlformats.org/officeDocument/2006/relationships/image" Target="../media/image411.png"/><Relationship Id="rId27" Type="http://schemas.openxmlformats.org/officeDocument/2006/relationships/image" Target="../media/image460.png"/><Relationship Id="rId30" Type="http://schemas.openxmlformats.org/officeDocument/2006/relationships/image" Target="../media/image490.png"/><Relationship Id="rId8" Type="http://schemas.openxmlformats.org/officeDocument/2006/relationships/image" Target="../media/image2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97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A4A9C-3FCC-46ED-9042-CA35FC806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977" y="113497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差分方法与特征值计算讨论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7896C-BF82-4475-B055-A0E65B2E6F53}"/>
              </a:ext>
            </a:extLst>
          </p:cNvPr>
          <p:cNvSpPr txBox="1"/>
          <p:nvPr/>
        </p:nvSpPr>
        <p:spPr>
          <a:xfrm>
            <a:off x="5353970" y="421885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2024.3.1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87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51B601-BCB6-4272-B152-3CA24127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82" y="1413388"/>
            <a:ext cx="5346975" cy="4762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12ADB24-57C9-49E6-A8BD-58DD32F6EDE0}"/>
                  </a:ext>
                </a:extLst>
              </p:cNvPr>
              <p:cNvSpPr txBox="1"/>
              <p:nvPr/>
            </p:nvSpPr>
            <p:spPr>
              <a:xfrm>
                <a:off x="1923393" y="1514286"/>
                <a:ext cx="1506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蓝点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12ADB24-57C9-49E6-A8BD-58DD32F6E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93" y="1514286"/>
                <a:ext cx="1506374" cy="369332"/>
              </a:xfrm>
              <a:prstGeom prst="rect">
                <a:avLst/>
              </a:prstGeom>
              <a:blipFill>
                <a:blip r:embed="rId3"/>
                <a:stretch>
                  <a:fillRect l="-364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CD4F0F-0F9B-4918-BE6E-F3894AE04BCD}"/>
                  </a:ext>
                </a:extLst>
              </p:cNvPr>
              <p:cNvSpPr txBox="1"/>
              <p:nvPr/>
            </p:nvSpPr>
            <p:spPr>
              <a:xfrm>
                <a:off x="1923393" y="2221631"/>
                <a:ext cx="1506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橙点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1CD4F0F-0F9B-4918-BE6E-F3894AE04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93" y="2221631"/>
                <a:ext cx="1506374" cy="369332"/>
              </a:xfrm>
              <a:prstGeom prst="rect">
                <a:avLst/>
              </a:prstGeom>
              <a:blipFill>
                <a:blip r:embed="rId4"/>
                <a:stretch>
                  <a:fillRect l="-364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6B4233-AFD3-4D6A-87AD-94C1578BDE32}"/>
                  </a:ext>
                </a:extLst>
              </p:cNvPr>
              <p:cNvSpPr txBox="1"/>
              <p:nvPr/>
            </p:nvSpPr>
            <p:spPr>
              <a:xfrm>
                <a:off x="1923393" y="3059668"/>
                <a:ext cx="1506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黄点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=600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6B4233-AFD3-4D6A-87AD-94C1578BD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93" y="3059668"/>
                <a:ext cx="1506374" cy="369332"/>
              </a:xfrm>
              <a:prstGeom prst="rect">
                <a:avLst/>
              </a:prstGeom>
              <a:blipFill>
                <a:blip r:embed="rId5"/>
                <a:stretch>
                  <a:fillRect l="-3644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77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84117D-4682-428A-BF44-748EB6AE9B9D}"/>
              </a:ext>
            </a:extLst>
          </p:cNvPr>
          <p:cNvSpPr txBox="1"/>
          <p:nvPr/>
        </p:nvSpPr>
        <p:spPr>
          <a:xfrm>
            <a:off x="364846" y="25855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不降阶</a:t>
            </a:r>
            <a:r>
              <a:rPr lang="en-US" altLang="zh-CN" dirty="0"/>
              <a:t> </a:t>
            </a:r>
            <a:r>
              <a:rPr lang="zh-CN" altLang="en-US" dirty="0"/>
              <a:t>格点 </a:t>
            </a:r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1185F2-C1F7-4C2A-99FA-D5A7A96F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26" y="165076"/>
            <a:ext cx="4970128" cy="50533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2897CF-E67C-4785-8AB3-950B0EDC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5" y="687934"/>
            <a:ext cx="3494760" cy="40075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F6222F-6670-43D0-940C-A141B0CF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030878"/>
            <a:ext cx="3842582" cy="34227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0FEDFD-0C12-4A21-AA7F-81CE11B3B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44" y="987296"/>
            <a:ext cx="4465708" cy="47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4F7634-B5CE-4081-9261-C9EF23BF9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67" y="775663"/>
            <a:ext cx="5204799" cy="58805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985494-8917-4ADE-B18B-6854EF05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66" y="1047627"/>
            <a:ext cx="5346975" cy="47627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5BAADD-DDD9-4F7A-A9A3-BBADE27EDEBA}"/>
              </a:ext>
            </a:extLst>
          </p:cNvPr>
          <p:cNvSpPr txBox="1"/>
          <p:nvPr/>
        </p:nvSpPr>
        <p:spPr>
          <a:xfrm>
            <a:off x="194579" y="20179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不降阶</a:t>
            </a:r>
            <a:r>
              <a:rPr lang="en-US" altLang="zh-CN" dirty="0"/>
              <a:t> </a:t>
            </a:r>
            <a:r>
              <a:rPr lang="zh-CN" altLang="en-US" dirty="0"/>
              <a:t>格点 </a:t>
            </a:r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67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B091B2-0C3E-4710-8A6B-98CC8782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597" y="1047627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5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AC9AF0E-095E-46CA-ACED-1C0609F1EC9D}"/>
              </a:ext>
            </a:extLst>
          </p:cNvPr>
          <p:cNvSpPr txBox="1"/>
          <p:nvPr/>
        </p:nvSpPr>
        <p:spPr>
          <a:xfrm>
            <a:off x="876563" y="4981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差分方法与边界条件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9D8D551-9078-44C3-A80E-0571C9C16703}"/>
              </a:ext>
            </a:extLst>
          </p:cNvPr>
          <p:cNvCxnSpPr/>
          <p:nvPr/>
        </p:nvCxnSpPr>
        <p:spPr>
          <a:xfrm>
            <a:off x="2585436" y="3701743"/>
            <a:ext cx="5587299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DEE4189-BDB4-48C4-9266-9B8042AEE0DA}"/>
              </a:ext>
            </a:extLst>
          </p:cNvPr>
          <p:cNvCxnSpPr>
            <a:cxnSpLocks/>
          </p:cNvCxnSpPr>
          <p:nvPr/>
        </p:nvCxnSpPr>
        <p:spPr>
          <a:xfrm>
            <a:off x="2585436" y="3166241"/>
            <a:ext cx="0" cy="5355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D379867-369C-4E14-ADC6-96EFD8BBFF2D}"/>
              </a:ext>
            </a:extLst>
          </p:cNvPr>
          <p:cNvCxnSpPr>
            <a:cxnSpLocks/>
          </p:cNvCxnSpPr>
          <p:nvPr/>
        </p:nvCxnSpPr>
        <p:spPr>
          <a:xfrm>
            <a:off x="3530316" y="3181481"/>
            <a:ext cx="0" cy="5355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7D3F765-9F1E-4817-BFD1-A7CCDC6950B9}"/>
              </a:ext>
            </a:extLst>
          </p:cNvPr>
          <p:cNvCxnSpPr>
            <a:cxnSpLocks/>
          </p:cNvCxnSpPr>
          <p:nvPr/>
        </p:nvCxnSpPr>
        <p:spPr>
          <a:xfrm>
            <a:off x="4465036" y="3166241"/>
            <a:ext cx="0" cy="5355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87805D1-0A9D-406D-A961-B3FCC664CE46}"/>
              </a:ext>
            </a:extLst>
          </p:cNvPr>
          <p:cNvCxnSpPr>
            <a:cxnSpLocks/>
          </p:cNvCxnSpPr>
          <p:nvPr/>
        </p:nvCxnSpPr>
        <p:spPr>
          <a:xfrm>
            <a:off x="6502116" y="3181481"/>
            <a:ext cx="0" cy="5355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7914CE2-5739-45A6-895B-D21731DD8199}"/>
              </a:ext>
            </a:extLst>
          </p:cNvPr>
          <p:cNvCxnSpPr>
            <a:cxnSpLocks/>
          </p:cNvCxnSpPr>
          <p:nvPr/>
        </p:nvCxnSpPr>
        <p:spPr>
          <a:xfrm>
            <a:off x="7335236" y="3166241"/>
            <a:ext cx="0" cy="5355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3416446-D1E7-41B2-B6FA-704510C5DCB3}"/>
              </a:ext>
            </a:extLst>
          </p:cNvPr>
          <p:cNvCxnSpPr>
            <a:cxnSpLocks/>
          </p:cNvCxnSpPr>
          <p:nvPr/>
        </p:nvCxnSpPr>
        <p:spPr>
          <a:xfrm>
            <a:off x="8172735" y="3181481"/>
            <a:ext cx="0" cy="53550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683E9B-138B-455A-B74A-04F17FB56DFC}"/>
                  </a:ext>
                </a:extLst>
              </p:cNvPr>
              <p:cNvSpPr txBox="1"/>
              <p:nvPr/>
            </p:nvSpPr>
            <p:spPr>
              <a:xfrm>
                <a:off x="5173985" y="2968121"/>
                <a:ext cx="6062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9683E9B-138B-455A-B74A-04F17FB56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985" y="2968121"/>
                <a:ext cx="60625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DFCAC5-0F10-4D07-B48B-D2059A85392E}"/>
                  </a:ext>
                </a:extLst>
              </p:cNvPr>
              <p:cNvSpPr txBox="1"/>
              <p:nvPr/>
            </p:nvSpPr>
            <p:spPr>
              <a:xfrm>
                <a:off x="2350243" y="3831128"/>
                <a:ext cx="470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DFCAC5-0F10-4D07-B48B-D2059A853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243" y="3831128"/>
                <a:ext cx="4703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37F487E-2634-40B6-BC1E-9986593878C0}"/>
                  </a:ext>
                </a:extLst>
              </p:cNvPr>
              <p:cNvSpPr txBox="1"/>
              <p:nvPr/>
            </p:nvSpPr>
            <p:spPr>
              <a:xfrm>
                <a:off x="7937542" y="3831128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37F487E-2634-40B6-BC1E-99865938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42" y="3831128"/>
                <a:ext cx="5084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5769FA-7B8A-4CC1-8C41-F30941676A33}"/>
                  </a:ext>
                </a:extLst>
              </p:cNvPr>
              <p:cNvSpPr txBox="1"/>
              <p:nvPr/>
            </p:nvSpPr>
            <p:spPr>
              <a:xfrm>
                <a:off x="7080999" y="3867913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5769FA-7B8A-4CC1-8C41-F30941676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999" y="3867913"/>
                <a:ext cx="728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B8F185A-0AD1-4CEB-BF0A-D9BAB8517A76}"/>
                  </a:ext>
                </a:extLst>
              </p:cNvPr>
              <p:cNvSpPr txBox="1"/>
              <p:nvPr/>
            </p:nvSpPr>
            <p:spPr>
              <a:xfrm>
                <a:off x="6138074" y="3865830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B8F185A-0AD1-4CEB-BF0A-D9BAB851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074" y="3865830"/>
                <a:ext cx="728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FB05CD-F81F-4B08-B3B6-3C134CC068CC}"/>
                  </a:ext>
                </a:extLst>
              </p:cNvPr>
              <p:cNvSpPr txBox="1"/>
              <p:nvPr/>
            </p:nvSpPr>
            <p:spPr>
              <a:xfrm>
                <a:off x="3247680" y="3831128"/>
                <a:ext cx="475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9FB05CD-F81F-4B08-B3B6-3C134CC06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80" y="3831128"/>
                <a:ext cx="4757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3263A9-7D9A-498F-AB7C-83F236336168}"/>
                  </a:ext>
                </a:extLst>
              </p:cNvPr>
              <p:cNvSpPr txBox="1"/>
              <p:nvPr/>
            </p:nvSpPr>
            <p:spPr>
              <a:xfrm>
                <a:off x="4214145" y="3865830"/>
                <a:ext cx="475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D3263A9-7D9A-498F-AB7C-83F236336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145" y="3865830"/>
                <a:ext cx="4757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下 19">
            <a:extLst>
              <a:ext uri="{FF2B5EF4-FFF2-40B4-BE49-F238E27FC236}">
                <a16:creationId xmlns:a16="http://schemas.microsoft.com/office/drawing/2014/main" id="{9229FCE1-B02B-470C-8A9B-31044EECE1B0}"/>
              </a:ext>
            </a:extLst>
          </p:cNvPr>
          <p:cNvSpPr/>
          <p:nvPr/>
        </p:nvSpPr>
        <p:spPr>
          <a:xfrm>
            <a:off x="2875522" y="2736893"/>
            <a:ext cx="315309" cy="4293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B738743-91F7-4BC9-9BF6-3AEF9A4073CB}"/>
                  </a:ext>
                </a:extLst>
              </p:cNvPr>
              <p:cNvSpPr txBox="1"/>
              <p:nvPr/>
            </p:nvSpPr>
            <p:spPr>
              <a:xfrm>
                <a:off x="2749398" y="2245009"/>
                <a:ext cx="316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对格子中心列方程：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5(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B738743-91F7-4BC9-9BF6-3AEF9A40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8" y="2245009"/>
                <a:ext cx="3160673" cy="369332"/>
              </a:xfrm>
              <a:prstGeom prst="rect">
                <a:avLst/>
              </a:prstGeom>
              <a:blipFill>
                <a:blip r:embed="rId9"/>
                <a:stretch>
                  <a:fillRect l="-1544" t="-8197" r="-19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52EEDD5B-5175-4504-A9BD-262AA2970BB1}"/>
              </a:ext>
            </a:extLst>
          </p:cNvPr>
          <p:cNvCxnSpPr/>
          <p:nvPr/>
        </p:nvCxnSpPr>
        <p:spPr>
          <a:xfrm rot="10800000" flipV="1">
            <a:off x="1244105" y="3512450"/>
            <a:ext cx="1120641" cy="8928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66F622E-F02D-470C-9CFD-DA05B2B92A92}"/>
                  </a:ext>
                </a:extLst>
              </p:cNvPr>
              <p:cNvSpPr txBox="1"/>
              <p:nvPr/>
            </p:nvSpPr>
            <p:spPr>
              <a:xfrm>
                <a:off x="309741" y="4589989"/>
                <a:ext cx="1697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左边界条件：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66F622E-F02D-470C-9CFD-DA05B2B92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41" y="4589989"/>
                <a:ext cx="1697901" cy="369332"/>
              </a:xfrm>
              <a:prstGeom prst="rect">
                <a:avLst/>
              </a:prstGeom>
              <a:blipFill>
                <a:blip r:embed="rId10"/>
                <a:stretch>
                  <a:fillRect l="-3237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C5005FB-75EA-4CFF-A515-CE414A9C0843}"/>
                  </a:ext>
                </a:extLst>
              </p:cNvPr>
              <p:cNvSpPr txBox="1"/>
              <p:nvPr/>
            </p:nvSpPr>
            <p:spPr>
              <a:xfrm>
                <a:off x="1297319" y="5385500"/>
                <a:ext cx="809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C5005FB-75EA-4CFF-A515-CE414A9C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19" y="5385500"/>
                <a:ext cx="8090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0B6707A-DB22-441F-B331-2CADFB264F69}"/>
                  </a:ext>
                </a:extLst>
              </p:cNvPr>
              <p:cNvSpPr txBox="1"/>
              <p:nvPr/>
            </p:nvSpPr>
            <p:spPr>
              <a:xfrm>
                <a:off x="1297319" y="5754832"/>
                <a:ext cx="815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0B6707A-DB22-441F-B331-2CADFB264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19" y="5754832"/>
                <a:ext cx="8156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35513CD-A8F2-4127-8F6B-FA436EFE6A65}"/>
                  </a:ext>
                </a:extLst>
              </p:cNvPr>
              <p:cNvSpPr txBox="1"/>
              <p:nvPr/>
            </p:nvSpPr>
            <p:spPr>
              <a:xfrm>
                <a:off x="1297319" y="6151199"/>
                <a:ext cx="808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35513CD-A8F2-4127-8F6B-FA436EFE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319" y="6151199"/>
                <a:ext cx="8085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FFEB57B1-FA14-4B97-AFE9-10A0C0D0AA05}"/>
              </a:ext>
            </a:extLst>
          </p:cNvPr>
          <p:cNvCxnSpPr>
            <a:cxnSpLocks/>
          </p:cNvCxnSpPr>
          <p:nvPr/>
        </p:nvCxnSpPr>
        <p:spPr>
          <a:xfrm>
            <a:off x="8368788" y="3424060"/>
            <a:ext cx="1919880" cy="1477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EF0FDF5-73D9-48EB-99EB-284819FB4FB2}"/>
                  </a:ext>
                </a:extLst>
              </p:cNvPr>
              <p:cNvSpPr txBox="1"/>
              <p:nvPr/>
            </p:nvSpPr>
            <p:spPr>
              <a:xfrm>
                <a:off x="9725850" y="5016168"/>
                <a:ext cx="1697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右边界条件：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EF0FDF5-73D9-48EB-99EB-284819FB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850" y="5016168"/>
                <a:ext cx="1697901" cy="369332"/>
              </a:xfrm>
              <a:prstGeom prst="rect">
                <a:avLst/>
              </a:prstGeom>
              <a:blipFill>
                <a:blip r:embed="rId14"/>
                <a:stretch>
                  <a:fillRect l="-286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00E9DA18-71D3-44F6-A823-CFEDCF62CD82}"/>
              </a:ext>
            </a:extLst>
          </p:cNvPr>
          <p:cNvSpPr txBox="1"/>
          <p:nvPr/>
        </p:nvSpPr>
        <p:spPr>
          <a:xfrm>
            <a:off x="6388373" y="868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浅水方程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631F18C-B19A-41E5-9519-814681D5B275}"/>
                  </a:ext>
                </a:extLst>
              </p:cNvPr>
              <p:cNvSpPr txBox="1"/>
              <p:nvPr/>
            </p:nvSpPr>
            <p:spPr>
              <a:xfrm>
                <a:off x="7496369" y="258662"/>
                <a:ext cx="249747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631F18C-B19A-41E5-9519-814681D5B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369" y="258662"/>
                <a:ext cx="2497479" cy="7146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7ED5676-AF04-4775-B3FC-16EDA1035BA7}"/>
                  </a:ext>
                </a:extLst>
              </p:cNvPr>
              <p:cNvSpPr txBox="1"/>
              <p:nvPr/>
            </p:nvSpPr>
            <p:spPr>
              <a:xfrm>
                <a:off x="7458765" y="914551"/>
                <a:ext cx="2796086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7ED5676-AF04-4775-B3FC-16EDA1035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765" y="914551"/>
                <a:ext cx="2796086" cy="7203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8667D88-DB5D-4F55-A8AD-C88A1D78447E}"/>
                  </a:ext>
                </a:extLst>
              </p:cNvPr>
              <p:cNvSpPr txBox="1"/>
              <p:nvPr/>
            </p:nvSpPr>
            <p:spPr>
              <a:xfrm>
                <a:off x="7564108" y="1670301"/>
                <a:ext cx="2388731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8667D88-DB5D-4F55-A8AD-C88A1D784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108" y="1670301"/>
                <a:ext cx="2388731" cy="72032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A12CB0D-CBB8-4F3A-BD0F-F361658A05A7}"/>
                  </a:ext>
                </a:extLst>
              </p:cNvPr>
              <p:cNvSpPr txBox="1"/>
              <p:nvPr/>
            </p:nvSpPr>
            <p:spPr>
              <a:xfrm>
                <a:off x="10574801" y="236337"/>
                <a:ext cx="1333378" cy="324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sz="12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A12CB0D-CBB8-4F3A-BD0F-F361658A0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801" y="236337"/>
                <a:ext cx="1333378" cy="32497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6F30A54-5C53-4A59-BBA6-02D406CD2DB7}"/>
                  </a:ext>
                </a:extLst>
              </p:cNvPr>
              <p:cNvSpPr txBox="1"/>
              <p:nvPr/>
            </p:nvSpPr>
            <p:spPr>
              <a:xfrm>
                <a:off x="9795630" y="5547082"/>
                <a:ext cx="157206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6F30A54-5C53-4A59-BBA6-02D406CD2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30" y="5547082"/>
                <a:ext cx="1572061" cy="6182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EAE22FD-E819-4E91-858C-0100E3162164}"/>
                  </a:ext>
                </a:extLst>
              </p:cNvPr>
              <p:cNvSpPr txBox="1"/>
              <p:nvPr/>
            </p:nvSpPr>
            <p:spPr>
              <a:xfrm>
                <a:off x="9795630" y="6165328"/>
                <a:ext cx="1558342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EAE22FD-E819-4E91-858C-0100E316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30" y="6165328"/>
                <a:ext cx="1558342" cy="6182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8D29E38-7DE3-46E4-A6D4-ECFDDCF24F83}"/>
                  </a:ext>
                </a:extLst>
              </p:cNvPr>
              <p:cNvSpPr txBox="1"/>
              <p:nvPr/>
            </p:nvSpPr>
            <p:spPr>
              <a:xfrm>
                <a:off x="3917044" y="5030915"/>
                <a:ext cx="2309607" cy="835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8D29E38-7DE3-46E4-A6D4-ECFDDCF2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044" y="5030915"/>
                <a:ext cx="2309607" cy="8352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EE0BEF0-87C2-4EF6-88F9-E7E51CB7913A}"/>
                  </a:ext>
                </a:extLst>
              </p:cNvPr>
              <p:cNvSpPr txBox="1"/>
              <p:nvPr/>
            </p:nvSpPr>
            <p:spPr>
              <a:xfrm>
                <a:off x="4075742" y="5939498"/>
                <a:ext cx="1992212" cy="67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EE0BEF0-87C2-4EF6-88F9-E7E51CB7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742" y="5939498"/>
                <a:ext cx="1992212" cy="67005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87DE2F37-B910-4792-B121-03ABE015E70B}"/>
              </a:ext>
            </a:extLst>
          </p:cNvPr>
          <p:cNvSpPr txBox="1"/>
          <p:nvPr/>
        </p:nvSpPr>
        <p:spPr>
          <a:xfrm>
            <a:off x="3218541" y="45899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格子中心的差分格式：</a:t>
            </a:r>
          </a:p>
        </p:txBody>
      </p:sp>
    </p:spTree>
    <p:extLst>
      <p:ext uri="{BB962C8B-B14F-4D97-AF65-F5344CB8AC3E}">
        <p14:creationId xmlns:p14="http://schemas.microsoft.com/office/powerpoint/2010/main" val="1044132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9D26E3D-A484-4C0C-9A74-AE3756133DDA}"/>
              </a:ext>
            </a:extLst>
          </p:cNvPr>
          <p:cNvSpPr txBox="1"/>
          <p:nvPr/>
        </p:nvSpPr>
        <p:spPr>
          <a:xfrm>
            <a:off x="4746912" y="2598003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Appendix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0684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C616E9-C2B1-4DEA-ABEB-094E2BDCAC35}"/>
                  </a:ext>
                </a:extLst>
              </p:cNvPr>
              <p:cNvSpPr txBox="1"/>
              <p:nvPr/>
            </p:nvSpPr>
            <p:spPr>
              <a:xfrm>
                <a:off x="1046830" y="573865"/>
                <a:ext cx="7254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在这种情况下，改变网格的疏密也会影响相同格点区间下的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分布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C616E9-C2B1-4DEA-ABEB-094E2BDC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30" y="573865"/>
                <a:ext cx="7254999" cy="369332"/>
              </a:xfrm>
              <a:prstGeom prst="rect">
                <a:avLst/>
              </a:prstGeom>
              <a:blipFill>
                <a:blip r:embed="rId2"/>
                <a:stretch>
                  <a:fillRect l="-75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A66079D-2879-4226-9020-9313C23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7" y="1203522"/>
            <a:ext cx="5631443" cy="539865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110BE6A-0A74-4F4A-A7C8-58D01822B254}"/>
              </a:ext>
            </a:extLst>
          </p:cNvPr>
          <p:cNvCxnSpPr>
            <a:cxnSpLocks/>
          </p:cNvCxnSpPr>
          <p:nvPr/>
        </p:nvCxnSpPr>
        <p:spPr>
          <a:xfrm>
            <a:off x="1413385" y="4775018"/>
            <a:ext cx="89548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0FD01E2-278F-425F-95BB-AA9F167B0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329" y="2369839"/>
            <a:ext cx="4542228" cy="40459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8DC06E-B052-49FF-8560-2E6FD61E914D}"/>
              </a:ext>
            </a:extLst>
          </p:cNvPr>
          <p:cNvSpPr txBox="1"/>
          <p:nvPr/>
        </p:nvSpPr>
        <p:spPr>
          <a:xfrm>
            <a:off x="7901678" y="136286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无法验证网格无关性？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26779AB-E131-44A0-A72D-7983B143DC33}"/>
              </a:ext>
            </a:extLst>
          </p:cNvPr>
          <p:cNvSpPr/>
          <p:nvPr/>
        </p:nvSpPr>
        <p:spPr>
          <a:xfrm rot="19008598">
            <a:off x="8106336" y="1035995"/>
            <a:ext cx="390985" cy="302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1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C263CC-9EA7-4574-92B2-8FCE3B28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97" y="463398"/>
            <a:ext cx="5699200" cy="60477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572B86-3DF4-4110-815B-23E29F74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" y="715921"/>
            <a:ext cx="6617214" cy="52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C2A532-A9BD-40F4-85C4-EA4D9813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" y="4019128"/>
            <a:ext cx="5030897" cy="2674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D4856-D830-448B-ABA1-4DA35999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4" y="922279"/>
            <a:ext cx="5117419" cy="2883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5C4AC4-1D48-4381-9B3A-5CF31AE57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293" y="398834"/>
            <a:ext cx="5420736" cy="29915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57A897-D2BC-465A-91C5-C0440A5DB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957" y="3467590"/>
            <a:ext cx="5237579" cy="30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63B034-7AC8-405D-ABB9-7E856861B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79" y="703309"/>
            <a:ext cx="6617214" cy="52451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4A8F77-0A48-4F7D-A42F-C7C746E8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602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4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B961CE7-3CE9-4773-87B8-561B4367AB4D}"/>
                  </a:ext>
                </a:extLst>
              </p:cNvPr>
              <p:cNvSpPr txBox="1"/>
              <p:nvPr/>
            </p:nvSpPr>
            <p:spPr>
              <a:xfrm>
                <a:off x="1236017" y="252248"/>
                <a:ext cx="136588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B961CE7-3CE9-4773-87B8-561B4367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17" y="252248"/>
                <a:ext cx="1365887" cy="648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81E2E6-A54D-41DF-A306-42BE6B19885B}"/>
                  </a:ext>
                </a:extLst>
              </p:cNvPr>
              <p:cNvSpPr txBox="1"/>
              <p:nvPr/>
            </p:nvSpPr>
            <p:spPr>
              <a:xfrm>
                <a:off x="413964" y="1072055"/>
                <a:ext cx="5464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centered diff approx. (at centered grid points)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81E2E6-A54D-41DF-A306-42BE6B19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64" y="1072055"/>
                <a:ext cx="5464188" cy="369332"/>
              </a:xfrm>
              <a:prstGeom prst="rect">
                <a:avLst/>
              </a:prstGeom>
              <a:blipFill>
                <a:blip r:embed="rId3"/>
                <a:stretch>
                  <a:fillRect t="-10000" r="-11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D84164-E4F3-45FC-97B8-6DD91C19CF9D}"/>
                  </a:ext>
                </a:extLst>
              </p:cNvPr>
              <p:cNvSpPr txBox="1"/>
              <p:nvPr/>
            </p:nvSpPr>
            <p:spPr>
              <a:xfrm>
                <a:off x="1711016" y="1887547"/>
                <a:ext cx="2289986" cy="783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D84164-E4F3-45FC-97B8-6DD91C19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16" y="1887547"/>
                <a:ext cx="2289986" cy="783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ADFDE5-BBE0-4909-8E8A-8BA173D1DBE6}"/>
                  </a:ext>
                </a:extLst>
              </p:cNvPr>
              <p:cNvSpPr txBox="1"/>
              <p:nvPr/>
            </p:nvSpPr>
            <p:spPr>
              <a:xfrm>
                <a:off x="1711016" y="2671159"/>
                <a:ext cx="3014287" cy="789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FADFDE5-BBE0-4909-8E8A-8BA173D1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016" y="2671159"/>
                <a:ext cx="3014287" cy="789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2E944-119E-4FBE-8FF0-C1D305F9F4C9}"/>
                  </a:ext>
                </a:extLst>
              </p:cNvPr>
              <p:cNvSpPr txBox="1"/>
              <p:nvPr/>
            </p:nvSpPr>
            <p:spPr>
              <a:xfrm>
                <a:off x="1790846" y="1441387"/>
                <a:ext cx="117128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B2E944-119E-4FBE-8FF0-C1D305F9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46" y="1441387"/>
                <a:ext cx="1171282" cy="391646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84EF2B-1927-4CBF-AE55-C64045B859F9}"/>
                  </a:ext>
                </a:extLst>
              </p:cNvPr>
              <p:cNvSpPr txBox="1"/>
              <p:nvPr/>
            </p:nvSpPr>
            <p:spPr>
              <a:xfrm>
                <a:off x="460353" y="3575620"/>
                <a:ext cx="2578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At left boundary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84EF2B-1927-4CBF-AE55-C64045B8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3" y="3575620"/>
                <a:ext cx="2578463" cy="369332"/>
              </a:xfrm>
              <a:prstGeom prst="rect">
                <a:avLst/>
              </a:prstGeom>
              <a:blipFill>
                <a:blip r:embed="rId7"/>
                <a:stretch>
                  <a:fillRect l="-213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45ED8E-239C-46F0-8E24-88735C59BEE0}"/>
                  </a:ext>
                </a:extLst>
              </p:cNvPr>
              <p:cNvSpPr txBox="1"/>
              <p:nvPr/>
            </p:nvSpPr>
            <p:spPr>
              <a:xfrm>
                <a:off x="5878152" y="3579193"/>
                <a:ext cx="901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45ED8E-239C-46F0-8E24-88735C59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52" y="3579193"/>
                <a:ext cx="901657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6CAB1B-AC34-4AA5-AE42-9A57BAAFE2AF}"/>
                  </a:ext>
                </a:extLst>
              </p:cNvPr>
              <p:cNvSpPr txBox="1"/>
              <p:nvPr/>
            </p:nvSpPr>
            <p:spPr>
              <a:xfrm>
                <a:off x="3328579" y="436826"/>
                <a:ext cx="273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6CAB1B-AC34-4AA5-AE42-9A57BAAFE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579" y="436826"/>
                <a:ext cx="2733569" cy="369332"/>
              </a:xfrm>
              <a:prstGeom prst="rect">
                <a:avLst/>
              </a:prstGeom>
              <a:blipFill>
                <a:blip r:embed="rId9"/>
                <a:stretch>
                  <a:fillRect t="-10000" r="-44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D17CCF2-C5CA-422B-B0B8-7F1BB5A6B658}"/>
                  </a:ext>
                </a:extLst>
              </p:cNvPr>
              <p:cNvSpPr txBox="1"/>
              <p:nvPr/>
            </p:nvSpPr>
            <p:spPr>
              <a:xfrm>
                <a:off x="460353" y="4250384"/>
                <a:ext cx="2703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At right boundary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D17CCF2-C5CA-422B-B0B8-7F1BB5A6B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3" y="4250384"/>
                <a:ext cx="2703561" cy="369332"/>
              </a:xfrm>
              <a:prstGeom prst="rect">
                <a:avLst/>
              </a:prstGeom>
              <a:blipFill>
                <a:blip r:embed="rId10"/>
                <a:stretch>
                  <a:fillRect l="-203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C8F897-248E-40B5-A712-4B1B2FF49009}"/>
                  </a:ext>
                </a:extLst>
              </p:cNvPr>
              <p:cNvSpPr txBox="1"/>
              <p:nvPr/>
            </p:nvSpPr>
            <p:spPr>
              <a:xfrm>
                <a:off x="6320484" y="1072055"/>
                <a:ext cx="6049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backward diff approx. (at right boundary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C8F897-248E-40B5-A712-4B1B2FF49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484" y="1072055"/>
                <a:ext cx="6049092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E29BB6A-B326-49B5-BEDB-1E8C27BD158E}"/>
                  </a:ext>
                </a:extLst>
              </p:cNvPr>
              <p:cNvSpPr txBox="1"/>
              <p:nvPr/>
            </p:nvSpPr>
            <p:spPr>
              <a:xfrm>
                <a:off x="7122793" y="1942973"/>
                <a:ext cx="3256341" cy="75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E29BB6A-B326-49B5-BEDB-1E8C27BD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793" y="1942973"/>
                <a:ext cx="3256341" cy="750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F2293E-98A8-43CF-ADBF-0269F2677CBC}"/>
                  </a:ext>
                </a:extLst>
              </p:cNvPr>
              <p:cNvSpPr txBox="1"/>
              <p:nvPr/>
            </p:nvSpPr>
            <p:spPr>
              <a:xfrm>
                <a:off x="3436883" y="4176496"/>
                <a:ext cx="1348574" cy="75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CF2293E-98A8-43CF-ADBF-0269F267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883" y="4176496"/>
                <a:ext cx="1348574" cy="7507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头: 右 19">
            <a:extLst>
              <a:ext uri="{FF2B5EF4-FFF2-40B4-BE49-F238E27FC236}">
                <a16:creationId xmlns:a16="http://schemas.microsoft.com/office/drawing/2014/main" id="{884CD976-1592-4AA2-BC55-58E689304DAA}"/>
              </a:ext>
            </a:extLst>
          </p:cNvPr>
          <p:cNvSpPr/>
          <p:nvPr/>
        </p:nvSpPr>
        <p:spPr>
          <a:xfrm>
            <a:off x="5058426" y="4435050"/>
            <a:ext cx="372067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A1A3BF8-6000-4BB0-A53B-743D3A8B622B}"/>
                  </a:ext>
                </a:extLst>
              </p:cNvPr>
              <p:cNvSpPr txBox="1"/>
              <p:nvPr/>
            </p:nvSpPr>
            <p:spPr>
              <a:xfrm>
                <a:off x="5878152" y="4319752"/>
                <a:ext cx="271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A1A3BF8-6000-4BB0-A53B-743D3A8B6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52" y="4319752"/>
                <a:ext cx="27127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176ED1-CEA6-43E4-848A-26438CC6C27A}"/>
                  </a:ext>
                </a:extLst>
              </p:cNvPr>
              <p:cNvSpPr txBox="1"/>
              <p:nvPr/>
            </p:nvSpPr>
            <p:spPr>
              <a:xfrm>
                <a:off x="6230532" y="339043"/>
                <a:ext cx="1604221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D176ED1-CEA6-43E4-848A-26438CC6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32" y="339043"/>
                <a:ext cx="1604221" cy="5648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B9C2E7E-A3C4-4D77-AA64-56FDE64F52C6}"/>
                  </a:ext>
                </a:extLst>
              </p:cNvPr>
              <p:cNvSpPr txBox="1"/>
              <p:nvPr/>
            </p:nvSpPr>
            <p:spPr>
              <a:xfrm>
                <a:off x="460353" y="5274029"/>
                <a:ext cx="3469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At centered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B9C2E7E-A3C4-4D77-AA64-56FDE64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3" y="5274029"/>
                <a:ext cx="3469091" cy="369332"/>
              </a:xfrm>
              <a:prstGeom prst="rect">
                <a:avLst/>
              </a:prstGeom>
              <a:blipFill>
                <a:blip r:embed="rId16"/>
                <a:stretch>
                  <a:fillRect l="-158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AC4DBAE-641B-45D1-A5C7-A684E7C9407C}"/>
                  </a:ext>
                </a:extLst>
              </p:cNvPr>
              <p:cNvSpPr txBox="1"/>
              <p:nvPr/>
            </p:nvSpPr>
            <p:spPr>
              <a:xfrm>
                <a:off x="5744954" y="5060311"/>
                <a:ext cx="502066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AC4DBAE-641B-45D1-A5C7-A684E7C94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4" y="5060311"/>
                <a:ext cx="5020669" cy="7146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14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17C236-8513-4537-AE84-96CBB5523809}"/>
              </a:ext>
            </a:extLst>
          </p:cNvPr>
          <p:cNvSpPr txBox="1"/>
          <p:nvPr/>
        </p:nvSpPr>
        <p:spPr>
          <a:xfrm>
            <a:off x="822120" y="53689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降阶后的方程组边界条件设置的问题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D33791-0665-4D5D-8EA2-932BE6124431}"/>
              </a:ext>
            </a:extLst>
          </p:cNvPr>
          <p:cNvSpPr txBox="1"/>
          <p:nvPr/>
        </p:nvSpPr>
        <p:spPr>
          <a:xfrm>
            <a:off x="822120" y="10583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浅水方程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45C853-4A8F-43FD-902C-BA1FD197B219}"/>
                  </a:ext>
                </a:extLst>
              </p:cNvPr>
              <p:cNvSpPr txBox="1"/>
              <p:nvPr/>
            </p:nvSpPr>
            <p:spPr>
              <a:xfrm>
                <a:off x="686889" y="1579819"/>
                <a:ext cx="249747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45C853-4A8F-43FD-902C-BA1FD197B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9" y="1579819"/>
                <a:ext cx="2497479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0D3166-DC7F-433C-B2A3-F1AD74444F00}"/>
                  </a:ext>
                </a:extLst>
              </p:cNvPr>
              <p:cNvSpPr txBox="1"/>
              <p:nvPr/>
            </p:nvSpPr>
            <p:spPr>
              <a:xfrm>
                <a:off x="686888" y="2294502"/>
                <a:ext cx="2796086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0D3166-DC7F-433C-B2A3-F1AD74444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8" y="2294502"/>
                <a:ext cx="2796086" cy="720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124E12F-949E-40F7-B80B-A8E3B09320D9}"/>
                  </a:ext>
                </a:extLst>
              </p:cNvPr>
              <p:cNvSpPr txBox="1"/>
              <p:nvPr/>
            </p:nvSpPr>
            <p:spPr>
              <a:xfrm>
                <a:off x="741262" y="3015738"/>
                <a:ext cx="2388731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124E12F-949E-40F7-B80B-A8E3B0932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62" y="3015738"/>
                <a:ext cx="2388731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DD74FAD-277D-40D0-AC73-2DA44A014422}"/>
              </a:ext>
            </a:extLst>
          </p:cNvPr>
          <p:cNvSpPr txBox="1"/>
          <p:nvPr/>
        </p:nvSpPr>
        <p:spPr>
          <a:xfrm>
            <a:off x="9328558" y="300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834502-54C7-4793-BDED-094E6F4E7804}"/>
                  </a:ext>
                </a:extLst>
              </p:cNvPr>
              <p:cNvSpPr txBox="1"/>
              <p:nvPr/>
            </p:nvSpPr>
            <p:spPr>
              <a:xfrm>
                <a:off x="10156538" y="300535"/>
                <a:ext cx="901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834502-54C7-4793-BDED-094E6F4E7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8" y="300535"/>
                <a:ext cx="90165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2BC05-82A6-478C-B124-EA834F6A57F8}"/>
                  </a:ext>
                </a:extLst>
              </p:cNvPr>
              <p:cNvSpPr txBox="1"/>
              <p:nvPr/>
            </p:nvSpPr>
            <p:spPr>
              <a:xfrm>
                <a:off x="10156538" y="906227"/>
                <a:ext cx="1348574" cy="750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912BC05-82A6-478C-B124-EA834F6A5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8" y="906227"/>
                <a:ext cx="1348574" cy="750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8F99F55-9C13-4975-9AE8-D0185BF75441}"/>
              </a:ext>
            </a:extLst>
          </p:cNvPr>
          <p:cNvSpPr txBox="1"/>
          <p:nvPr/>
        </p:nvSpPr>
        <p:spPr>
          <a:xfrm>
            <a:off x="9379270" y="10217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右端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E0D291B-E9EA-470C-82C7-DB6737AE2A2E}"/>
              </a:ext>
            </a:extLst>
          </p:cNvPr>
          <p:cNvSpPr/>
          <p:nvPr/>
        </p:nvSpPr>
        <p:spPr>
          <a:xfrm>
            <a:off x="3763400" y="2469052"/>
            <a:ext cx="49495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B3A2D2-4B54-44FB-8DAC-37C1B87CEBFF}"/>
              </a:ext>
            </a:extLst>
          </p:cNvPr>
          <p:cNvSpPr txBox="1"/>
          <p:nvPr/>
        </p:nvSpPr>
        <p:spPr>
          <a:xfrm>
            <a:off x="3572293" y="20997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离散后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63CA11-E180-4699-AC24-35FA9F8C9986}"/>
                  </a:ext>
                </a:extLst>
              </p:cNvPr>
              <p:cNvSpPr txBox="1"/>
              <p:nvPr/>
            </p:nvSpPr>
            <p:spPr>
              <a:xfrm>
                <a:off x="5020066" y="2469052"/>
                <a:ext cx="13440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463CA11-E180-4699-AC24-35FA9F8C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66" y="2469052"/>
                <a:ext cx="134402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858570F-2E66-4A79-8D33-C16A1298FAC3}"/>
                  </a:ext>
                </a:extLst>
              </p:cNvPr>
              <p:cNvSpPr txBox="1"/>
              <p:nvPr/>
            </p:nvSpPr>
            <p:spPr>
              <a:xfrm>
                <a:off x="4380397" y="4464829"/>
                <a:ext cx="1455911" cy="2013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858570F-2E66-4A79-8D33-C16A1298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397" y="4464829"/>
                <a:ext cx="1455911" cy="2013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45F53D-034A-47BF-AD99-2FA3339A4EDB}"/>
                  </a:ext>
                </a:extLst>
              </p:cNvPr>
              <p:cNvSpPr txBox="1"/>
              <p:nvPr/>
            </p:nvSpPr>
            <p:spPr>
              <a:xfrm>
                <a:off x="7679644" y="4154273"/>
                <a:ext cx="1273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降阶后的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45F53D-034A-47BF-AD99-2FA3339A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644" y="4154273"/>
                <a:ext cx="1273297" cy="369332"/>
              </a:xfrm>
              <a:prstGeom prst="rect">
                <a:avLst/>
              </a:prstGeom>
              <a:blipFill>
                <a:blip r:embed="rId9"/>
                <a:stretch>
                  <a:fillRect l="-4306" t="-8197" r="-143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93D9EB-6A20-4834-81B5-61A346EAEAA7}"/>
                  </a:ext>
                </a:extLst>
              </p:cNvPr>
              <p:cNvSpPr txBox="1"/>
              <p:nvPr/>
            </p:nvSpPr>
            <p:spPr>
              <a:xfrm>
                <a:off x="9245776" y="1937160"/>
                <a:ext cx="1905843" cy="4827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𝑑𝑢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𝑑𝑣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𝑑𝑥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93D9EB-6A20-4834-81B5-61A346EA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776" y="1937160"/>
                <a:ext cx="1905843" cy="48279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0E33E074-7BFB-425F-B515-4F5D6771A440}"/>
              </a:ext>
            </a:extLst>
          </p:cNvPr>
          <p:cNvSpPr txBox="1"/>
          <p:nvPr/>
        </p:nvSpPr>
        <p:spPr>
          <a:xfrm>
            <a:off x="109806" y="598104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半格点（网格中心）差分与格点上的差分</a:t>
            </a:r>
          </a:p>
        </p:txBody>
      </p:sp>
    </p:spTree>
    <p:extLst>
      <p:ext uri="{BB962C8B-B14F-4D97-AF65-F5344CB8AC3E}">
        <p14:creationId xmlns:p14="http://schemas.microsoft.com/office/powerpoint/2010/main" val="300952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8976EA-F333-45E1-BB84-64F20AFE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75" y="5010913"/>
            <a:ext cx="2835436" cy="6564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944CF5C-5C8D-4707-B3A8-375E4AEA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Non-dimensional depth-averaged governing eqns. </a:t>
            </a:r>
            <a:b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 Perturbation flow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6B465F-9910-40C2-A595-0FD0A2A58949}"/>
                  </a:ext>
                </a:extLst>
              </p:cNvPr>
              <p:cNvSpPr txBox="1"/>
              <p:nvPr/>
            </p:nvSpPr>
            <p:spPr>
              <a:xfrm>
                <a:off x="508879" y="4959397"/>
                <a:ext cx="1730281" cy="707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𝐹𝑟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𝑔h</m:t>
                                  </m:r>
                                  <m:func>
                                    <m:funcPr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>
                                              <a:lumMod val="75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6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>
                                              <a:lumMod val="75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4546A">
                                              <a:lumMod val="75000"/>
                                            </a:srgbClr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等线" panose="02010600030101010101" pitchFamily="2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6B465F-9910-40C2-A595-0FD0A2A5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9" y="4959397"/>
                <a:ext cx="1730281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83719A-97D5-46ED-8FB8-54837675ED69}"/>
                  </a:ext>
                </a:extLst>
              </p:cNvPr>
              <p:cNvSpPr txBox="1"/>
              <p:nvPr/>
            </p:nvSpPr>
            <p:spPr>
              <a:xfrm>
                <a:off x="508879" y="5667348"/>
                <a:ext cx="1216359" cy="612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𝑅</m:t>
                      </m:r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</m:rad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等线" panose="02010600030101010101" pitchFamily="2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E83719A-97D5-46ED-8FB8-54837675E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9" y="5667348"/>
                <a:ext cx="1216359" cy="612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24B967-6A58-40BA-B4FE-293003A9255F}"/>
                  </a:ext>
                </a:extLst>
              </p:cNvPr>
              <p:cNvSpPr txBox="1"/>
              <p:nvPr/>
            </p:nvSpPr>
            <p:spPr>
              <a:xfrm>
                <a:off x="2276036" y="5667348"/>
                <a:ext cx="3139513" cy="852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𝜈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9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ℒ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𝛽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𝑔</m:t>
                          </m:r>
                        </m:e>
                      </m:rad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16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546A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546A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546A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Arial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Arial" pitchFamily="34" charset="0"/>
                  <a:ea typeface="等线" panose="02010600030101010101" pitchFamily="2" charset="-122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24B967-6A58-40BA-B4FE-293003A9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36" y="5667348"/>
                <a:ext cx="3139513" cy="852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A27D70E-C240-4DA8-B0CB-17484C762450}"/>
                  </a:ext>
                </a:extLst>
              </p:cNvPr>
              <p:cNvSpPr txBox="1"/>
              <p:nvPr/>
            </p:nvSpPr>
            <p:spPr>
              <a:xfrm>
                <a:off x="10514865" y="767358"/>
                <a:ext cx="14080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𝐻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=1+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𝑈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=1+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=0+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𝑉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 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A27D70E-C240-4DA8-B0CB-17484C76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865" y="767358"/>
                <a:ext cx="1408014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48D6-755F-42B7-8631-0AD7A0ECF50B}"/>
                  </a:ext>
                </a:extLst>
              </p:cNvPr>
              <p:cNvSpPr txBox="1"/>
              <p:nvPr/>
            </p:nvSpPr>
            <p:spPr>
              <a:xfrm>
                <a:off x="738231" y="1507538"/>
                <a:ext cx="3770840" cy="613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𝜕𝜃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E4048D6-755F-42B7-8631-0AD7A0EC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1" y="1507538"/>
                <a:ext cx="3770840" cy="6139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AAC58D-42E4-452D-A5E3-A106D9BFAC0F}"/>
                  </a:ext>
                </a:extLst>
              </p:cNvPr>
              <p:cNvSpPr txBox="1"/>
              <p:nvPr/>
            </p:nvSpPr>
            <p:spPr>
              <a:xfrm>
                <a:off x="0" y="2071991"/>
                <a:ext cx="11065079" cy="73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𝜕𝜃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sSup>
                        <m:sSup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p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</m:func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lang="en-US" altLang="zh-CN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kumimoji="0" lang="en-US" altLang="zh-CN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′+</m:t>
                          </m:r>
                          <m:f>
                            <m:f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AAC58D-42E4-452D-A5E3-A106D9BFA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71991"/>
                <a:ext cx="11065079" cy="736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731A4E2-CB10-42C5-AEA8-0801FF61735E}"/>
                  </a:ext>
                </a:extLst>
              </p:cNvPr>
              <p:cNvSpPr/>
              <p:nvPr/>
            </p:nvSpPr>
            <p:spPr>
              <a:xfrm>
                <a:off x="-234205" y="2777924"/>
                <a:ext cx="9486551" cy="736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den>
                      </m:f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lang="en-US" altLang="zh-CN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num>
                            <m:den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𝑉</m:t>
                                  </m:r>
                                  <m:r>
                                    <a:rPr kumimoji="0" lang="en-US" altLang="zh-CN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kumimoji="0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  <m:sSup>
                            <m:sSup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′+</m:t>
                          </m:r>
                          <m:f>
                            <m:fPr>
                              <m:ctrlP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731A4E2-CB10-42C5-AEA8-0801FF617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205" y="2777924"/>
                <a:ext cx="9486551" cy="736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3E1E10-FFE2-41E7-9082-2B7638F32652}"/>
                  </a:ext>
                </a:extLst>
              </p:cNvPr>
              <p:cNvSpPr txBox="1"/>
              <p:nvPr/>
            </p:nvSpPr>
            <p:spPr>
              <a:xfrm>
                <a:off x="511498" y="4274045"/>
                <a:ext cx="3139577" cy="60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Γ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𝜉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𝜉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3E1E10-FFE2-41E7-9082-2B7638F32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" y="4274045"/>
                <a:ext cx="3139577" cy="609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763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F5079A-9AC6-4776-80C6-53F656854247}"/>
                  </a:ext>
                </a:extLst>
              </p:cNvPr>
              <p:cNvSpPr txBox="1"/>
              <p:nvPr/>
            </p:nvSpPr>
            <p:spPr>
              <a:xfrm>
                <a:off x="112060" y="120650"/>
                <a:ext cx="466538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𝑑𝐴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4F5079A-9AC6-4776-80C6-53F65685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0" y="120650"/>
                <a:ext cx="466538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384F89-D659-48D2-89CF-B77B84F14ACA}"/>
                  </a:ext>
                </a:extLst>
              </p:cNvPr>
              <p:cNvSpPr txBox="1"/>
              <p:nvPr/>
            </p:nvSpPr>
            <p:spPr>
              <a:xfrm>
                <a:off x="502640" y="813198"/>
                <a:ext cx="9566273" cy="3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384F89-D659-48D2-89CF-B77B84F1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0" y="813198"/>
                <a:ext cx="9566273" cy="398442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B9BC944-DBEA-4D0D-80A8-40946FDED69C}"/>
                  </a:ext>
                </a:extLst>
              </p:cNvPr>
              <p:cNvSpPr txBox="1"/>
              <p:nvPr/>
            </p:nvSpPr>
            <p:spPr>
              <a:xfrm>
                <a:off x="502640" y="1392572"/>
                <a:ext cx="10428560" cy="3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14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15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B9BC944-DBEA-4D0D-80A8-40946FDE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0" y="1392572"/>
                <a:ext cx="10428560" cy="398442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7A8102-731F-490A-966D-AA888770F78D}"/>
                  </a:ext>
                </a:extLst>
              </p:cNvPr>
              <p:cNvSpPr txBox="1"/>
              <p:nvPr/>
            </p:nvSpPr>
            <p:spPr>
              <a:xfrm>
                <a:off x="502640" y="1971946"/>
                <a:ext cx="8454301" cy="3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17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18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19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87A8102-731F-490A-966D-AA888770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0" y="1971946"/>
                <a:ext cx="8454301" cy="398442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793DF8-9990-435B-A019-0F7F77987925}"/>
                  </a:ext>
                </a:extLst>
              </p:cNvPr>
              <p:cNvSpPr txBox="1"/>
              <p:nvPr/>
            </p:nvSpPr>
            <p:spPr>
              <a:xfrm>
                <a:off x="561363" y="2551320"/>
                <a:ext cx="4721870" cy="3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25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793DF8-9990-435B-A019-0F7F77987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63" y="2551320"/>
                <a:ext cx="4721870" cy="398442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BABF666-ACFC-4241-88F8-DCFF0A4D96DF}"/>
                  </a:ext>
                </a:extLst>
              </p:cNvPr>
              <p:cNvSpPr txBox="1"/>
              <p:nvPr/>
            </p:nvSpPr>
            <p:spPr>
              <a:xfrm>
                <a:off x="502640" y="3130694"/>
                <a:ext cx="4764702" cy="3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27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28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BABF666-ACFC-4241-88F8-DCFF0A4D9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0" y="3130694"/>
                <a:ext cx="4764702" cy="398442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D19A5E5-DAF4-4204-B1CD-ACD12FC82E7B}"/>
              </a:ext>
            </a:extLst>
          </p:cNvPr>
          <p:cNvSpPr txBox="1"/>
          <p:nvPr/>
        </p:nvSpPr>
        <p:spPr>
          <a:xfrm>
            <a:off x="251670" y="371006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Left BCs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52465C9-C880-443C-8FE2-2489068D011C}"/>
                  </a:ext>
                </a:extLst>
              </p:cNvPr>
              <p:cNvSpPr txBox="1"/>
              <p:nvPr/>
            </p:nvSpPr>
            <p:spPr>
              <a:xfrm>
                <a:off x="325118" y="4079400"/>
                <a:ext cx="671146" cy="278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52465C9-C880-443C-8FE2-2489068D0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8" y="4079400"/>
                <a:ext cx="671146" cy="2784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DDE142E-8814-486D-BCCA-6EF96884A8E9}"/>
                  </a:ext>
                </a:extLst>
              </p:cNvPr>
              <p:cNvSpPr txBox="1"/>
              <p:nvPr/>
            </p:nvSpPr>
            <p:spPr>
              <a:xfrm>
                <a:off x="325118" y="4395282"/>
                <a:ext cx="711220" cy="278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DDE142E-8814-486D-BCCA-6EF96884A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8" y="4395282"/>
                <a:ext cx="711220" cy="2784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B563CE3-1676-4D49-84CE-ABA3A1236651}"/>
                  </a:ext>
                </a:extLst>
              </p:cNvPr>
              <p:cNvSpPr txBox="1"/>
              <p:nvPr/>
            </p:nvSpPr>
            <p:spPr>
              <a:xfrm>
                <a:off x="325118" y="4711164"/>
                <a:ext cx="751296" cy="278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𝐼𝐼𝐼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B563CE3-1676-4D49-84CE-ABA3A123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8" y="4711164"/>
                <a:ext cx="751296" cy="2784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F524F8D5-076F-47E1-BAC8-009ED5EEABD2}"/>
              </a:ext>
            </a:extLst>
          </p:cNvPr>
          <p:cNvSpPr txBox="1"/>
          <p:nvPr/>
        </p:nvSpPr>
        <p:spPr>
          <a:xfrm>
            <a:off x="5192785" y="27548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List eqns. at half points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1AA042-E20D-4AF9-A281-C41F869A0D51}"/>
              </a:ext>
            </a:extLst>
          </p:cNvPr>
          <p:cNvSpPr txBox="1"/>
          <p:nvPr/>
        </p:nvSpPr>
        <p:spPr>
          <a:xfrm>
            <a:off x="6104389" y="371006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Right BCs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7561BA-3087-4B99-9DB5-A0FFE03F8072}"/>
              </a:ext>
            </a:extLst>
          </p:cNvPr>
          <p:cNvSpPr txBox="1"/>
          <p:nvPr/>
        </p:nvSpPr>
        <p:spPr>
          <a:xfrm>
            <a:off x="6438695" y="44971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2B3124-AAAF-4D39-8AA5-3542F4ECFA39}"/>
                  </a:ext>
                </a:extLst>
              </p:cNvPr>
              <p:cNvSpPr txBox="1"/>
              <p:nvPr/>
            </p:nvSpPr>
            <p:spPr>
              <a:xfrm>
                <a:off x="6218867" y="4434132"/>
                <a:ext cx="776815" cy="278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𝐼𝑉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D2B3124-AAAF-4D39-8AA5-3542F4EC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867" y="4434132"/>
                <a:ext cx="776815" cy="2784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8EE16A7-61D2-47C3-9521-20BDCBC65874}"/>
                  </a:ext>
                </a:extLst>
              </p:cNvPr>
              <p:cNvSpPr txBox="1"/>
              <p:nvPr/>
            </p:nvSpPr>
            <p:spPr>
              <a:xfrm>
                <a:off x="6235018" y="4715017"/>
                <a:ext cx="723147" cy="278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e>
                        <m:sub>
                          <m:r>
                            <a:rPr kumimoji="0" lang="en-US" altLang="zh-CN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0" lang="en-US" altLang="zh-CN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8EE16A7-61D2-47C3-9521-20BDCBC6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18" y="4715017"/>
                <a:ext cx="723147" cy="2784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45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80CF56A-ED05-4768-BEA4-12C994EF2D11}"/>
                  </a:ext>
                </a:extLst>
              </p:cNvPr>
              <p:cNvSpPr txBox="1"/>
              <p:nvPr/>
            </p:nvSpPr>
            <p:spPr>
              <a:xfrm>
                <a:off x="302004" y="503339"/>
                <a:ext cx="1565429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80CF56A-ED05-4768-BEA4-12C994EF2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04" y="503339"/>
                <a:ext cx="1565429" cy="610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3D99A5-A084-4C4F-913A-5ED5CF177255}"/>
                  </a:ext>
                </a:extLst>
              </p:cNvPr>
              <p:cNvSpPr txBox="1"/>
              <p:nvPr/>
            </p:nvSpPr>
            <p:spPr>
              <a:xfrm>
                <a:off x="299208" y="134007"/>
                <a:ext cx="3264035" cy="491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List coeffs. at half points 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𝒊</m:t>
                    </m:r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den>
                    </m:f>
                  </m:oMath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43D99A5-A084-4C4F-913A-5ED5CF177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08" y="134007"/>
                <a:ext cx="3264035" cy="491096"/>
              </a:xfrm>
              <a:prstGeom prst="rect">
                <a:avLst/>
              </a:prstGeom>
              <a:blipFill>
                <a:blip r:embed="rId3"/>
                <a:stretch>
                  <a:fillRect l="-1493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8619F87-5B86-433A-A640-10ACB1DFD5C4}"/>
                  </a:ext>
                </a:extLst>
              </p:cNvPr>
              <p:cNvSpPr txBox="1"/>
              <p:nvPr/>
            </p:nvSpPr>
            <p:spPr>
              <a:xfrm>
                <a:off x="299208" y="1178107"/>
                <a:ext cx="1782347" cy="610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8619F87-5B86-433A-A640-10ACB1DF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08" y="1178107"/>
                <a:ext cx="178234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B4DAAA6-7A88-4F46-941E-04E3633D7F0D}"/>
                  </a:ext>
                </a:extLst>
              </p:cNvPr>
              <p:cNvSpPr txBox="1"/>
              <p:nvPr/>
            </p:nvSpPr>
            <p:spPr>
              <a:xfrm>
                <a:off x="469783" y="2139193"/>
                <a:ext cx="1055674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B4DAAA6-7A88-4F46-941E-04E3633D7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3" y="2139193"/>
                <a:ext cx="1055674" cy="609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832AFC-9512-46D5-B288-1981C7F09913}"/>
                  </a:ext>
                </a:extLst>
              </p:cNvPr>
              <p:cNvSpPr txBox="1"/>
              <p:nvPr/>
            </p:nvSpPr>
            <p:spPr>
              <a:xfrm>
                <a:off x="469783" y="2819923"/>
                <a:ext cx="1055674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832AFC-9512-46D5-B288-1981C7F09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3" y="2819923"/>
                <a:ext cx="1055674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8B428B1-93B3-42BF-8326-D26A9BEA7211}"/>
                  </a:ext>
                </a:extLst>
              </p:cNvPr>
              <p:cNvSpPr txBox="1"/>
              <p:nvPr/>
            </p:nvSpPr>
            <p:spPr>
              <a:xfrm>
                <a:off x="451666" y="3445703"/>
                <a:ext cx="1692386" cy="664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8B428B1-93B3-42BF-8326-D26A9BEA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66" y="3445703"/>
                <a:ext cx="1692386" cy="664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0965EA-B4AD-4155-B205-7674C77DA133}"/>
                  </a:ext>
                </a:extLst>
              </p:cNvPr>
              <p:cNvSpPr txBox="1"/>
              <p:nvPr/>
            </p:nvSpPr>
            <p:spPr>
              <a:xfrm>
                <a:off x="451666" y="4277566"/>
                <a:ext cx="1692386" cy="664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0965EA-B4AD-4155-B205-7674C77D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66" y="4277566"/>
                <a:ext cx="1692386" cy="664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BC2D93E-EBD8-42AD-B739-2DBD32F3D608}"/>
                  </a:ext>
                </a:extLst>
              </p:cNvPr>
              <p:cNvSpPr txBox="1"/>
              <p:nvPr/>
            </p:nvSpPr>
            <p:spPr>
              <a:xfrm>
                <a:off x="469783" y="5142451"/>
                <a:ext cx="1028871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BC2D93E-EBD8-42AD-B739-2DBD32F3D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3" y="5142451"/>
                <a:ext cx="1028871" cy="6090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657BB8-9868-432D-A216-06C2DAAC7A01}"/>
                  </a:ext>
                </a:extLst>
              </p:cNvPr>
              <p:cNvSpPr txBox="1"/>
              <p:nvPr/>
            </p:nvSpPr>
            <p:spPr>
              <a:xfrm>
                <a:off x="451666" y="5952385"/>
                <a:ext cx="1028871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657BB8-9868-432D-A216-06C2DAAC7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66" y="5952385"/>
                <a:ext cx="1028871" cy="6090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84A0A59-3E90-4B5F-BCFB-A956036784A7}"/>
                  </a:ext>
                </a:extLst>
              </p:cNvPr>
              <p:cNvSpPr txBox="1"/>
              <p:nvPr/>
            </p:nvSpPr>
            <p:spPr>
              <a:xfrm>
                <a:off x="2726422" y="808775"/>
                <a:ext cx="2280304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84A0A59-3E90-4B5F-BCFB-A9560367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422" y="808775"/>
                <a:ext cx="2280304" cy="659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916650-9ED6-4F88-9C22-075A8A0DC455}"/>
                  </a:ext>
                </a:extLst>
              </p:cNvPr>
              <p:cNvSpPr txBox="1"/>
              <p:nvPr/>
            </p:nvSpPr>
            <p:spPr>
              <a:xfrm>
                <a:off x="2726422" y="1459210"/>
                <a:ext cx="2589170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916650-9ED6-4F88-9C22-075A8A0DC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422" y="1459210"/>
                <a:ext cx="2589170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9FBD7E-71B3-43D3-8241-EE22B37D0709}"/>
                  </a:ext>
                </a:extLst>
              </p:cNvPr>
              <p:cNvSpPr txBox="1"/>
              <p:nvPr/>
            </p:nvSpPr>
            <p:spPr>
              <a:xfrm>
                <a:off x="2852257" y="2382473"/>
                <a:ext cx="4112664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𝜁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9FBD7E-71B3-43D3-8241-EE22B37D0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57" y="2382473"/>
                <a:ext cx="4112664" cy="769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81B12A-C21F-4A72-BB39-71AFD228753F}"/>
                  </a:ext>
                </a:extLst>
              </p:cNvPr>
              <p:cNvSpPr txBox="1"/>
              <p:nvPr/>
            </p:nvSpPr>
            <p:spPr>
              <a:xfrm>
                <a:off x="2852257" y="3321461"/>
                <a:ext cx="4112664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Γ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𝜁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81B12A-C21F-4A72-BB39-71AFD228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57" y="3321461"/>
                <a:ext cx="4112664" cy="769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BE4EA6-DA7A-4022-B4A7-785C2092D66B}"/>
                  </a:ext>
                </a:extLst>
              </p:cNvPr>
              <p:cNvSpPr txBox="1"/>
              <p:nvPr/>
            </p:nvSpPr>
            <p:spPr>
              <a:xfrm>
                <a:off x="2852257" y="4126509"/>
                <a:ext cx="1784848" cy="664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13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8BE4EA6-DA7A-4022-B4A7-785C2092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57" y="4126509"/>
                <a:ext cx="1784848" cy="6640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BAE98C-93B4-47D5-A89B-8F26BA726BA8}"/>
                  </a:ext>
                </a:extLst>
              </p:cNvPr>
              <p:cNvSpPr txBox="1"/>
              <p:nvPr/>
            </p:nvSpPr>
            <p:spPr>
              <a:xfrm>
                <a:off x="2852257" y="4765848"/>
                <a:ext cx="1784848" cy="664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14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BAE98C-93B4-47D5-A89B-8F26BA72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257" y="4765848"/>
                <a:ext cx="1784848" cy="6640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58BE57-CF12-4D2B-9858-D465CB49D728}"/>
                  </a:ext>
                </a:extLst>
              </p:cNvPr>
              <p:cNvSpPr txBox="1"/>
              <p:nvPr/>
            </p:nvSpPr>
            <p:spPr>
              <a:xfrm>
                <a:off x="2635146" y="5411727"/>
                <a:ext cx="2219069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15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658BE57-CF12-4D2B-9858-D465CB49D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146" y="5411727"/>
                <a:ext cx="2219069" cy="6574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0CB13A-3F72-4DE5-9468-41994ACFAD0E}"/>
                  </a:ext>
                </a:extLst>
              </p:cNvPr>
              <p:cNvSpPr txBox="1"/>
              <p:nvPr/>
            </p:nvSpPr>
            <p:spPr>
              <a:xfrm>
                <a:off x="2617029" y="6075755"/>
                <a:ext cx="2219069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16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0CB13A-3F72-4DE5-9468-41994ACFA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029" y="6075755"/>
                <a:ext cx="2219069" cy="6574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99031C-16DA-41AB-9696-474B203EBE3D}"/>
                  </a:ext>
                </a:extLst>
              </p:cNvPr>
              <p:cNvSpPr txBox="1"/>
              <p:nvPr/>
            </p:nvSpPr>
            <p:spPr>
              <a:xfrm>
                <a:off x="7248088" y="715649"/>
                <a:ext cx="2080762" cy="664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17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999031C-16DA-41AB-9696-474B203E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88" y="715649"/>
                <a:ext cx="2080762" cy="6640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3034E79-BA23-4A55-906A-6A85C90953B5}"/>
                  </a:ext>
                </a:extLst>
              </p:cNvPr>
              <p:cNvSpPr txBox="1"/>
              <p:nvPr/>
            </p:nvSpPr>
            <p:spPr>
              <a:xfrm>
                <a:off x="7248088" y="1379677"/>
                <a:ext cx="2080762" cy="664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18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</m:func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3034E79-BA23-4A55-906A-6A85C909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88" y="1379677"/>
                <a:ext cx="2080762" cy="66402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42096A-2A9A-4963-B23C-AFC424B60968}"/>
                  </a:ext>
                </a:extLst>
              </p:cNvPr>
              <p:cNvSpPr txBox="1"/>
              <p:nvPr/>
            </p:nvSpPr>
            <p:spPr>
              <a:xfrm>
                <a:off x="7248088" y="2021747"/>
                <a:ext cx="3485441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19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𝜁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42096A-2A9A-4963-B23C-AFC424B60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88" y="2021747"/>
                <a:ext cx="3485441" cy="76937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A9C68FD-5C8E-41FE-A838-A137C5B00669}"/>
                  </a:ext>
                </a:extLst>
              </p:cNvPr>
              <p:cNvSpPr txBox="1"/>
              <p:nvPr/>
            </p:nvSpPr>
            <p:spPr>
              <a:xfrm>
                <a:off x="7308209" y="2909821"/>
                <a:ext cx="3485441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20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func>
                                    <m:func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𝜁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A9C68FD-5C8E-41FE-A838-A137C5B00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209" y="2909821"/>
                <a:ext cx="3485441" cy="7693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FAEBAAB-03AD-4D1D-8972-297E09BDF9C2}"/>
                  </a:ext>
                </a:extLst>
              </p:cNvPr>
              <p:cNvSpPr txBox="1"/>
              <p:nvPr/>
            </p:nvSpPr>
            <p:spPr>
              <a:xfrm>
                <a:off x="7407479" y="3900881"/>
                <a:ext cx="2037930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FAEBAAB-03AD-4D1D-8972-297E09BD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479" y="3900881"/>
                <a:ext cx="2037930" cy="6574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6557F0E-9E60-4A02-8F6B-6DC9EC02A8D7}"/>
                  </a:ext>
                </a:extLst>
              </p:cNvPr>
              <p:cNvSpPr txBox="1"/>
              <p:nvPr/>
            </p:nvSpPr>
            <p:spPr>
              <a:xfrm>
                <a:off x="7407479" y="4609580"/>
                <a:ext cx="2037930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6557F0E-9E60-4A02-8F6B-6DC9EC02A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479" y="4609580"/>
                <a:ext cx="2037930" cy="65748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1ABAD4-0381-4A08-AF48-1A62253718BF}"/>
                  </a:ext>
                </a:extLst>
              </p:cNvPr>
              <p:cNvSpPr txBox="1"/>
              <p:nvPr/>
            </p:nvSpPr>
            <p:spPr>
              <a:xfrm>
                <a:off x="5363383" y="5350009"/>
                <a:ext cx="100931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23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41ABAD4-0381-4A08-AF48-1A6225371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83" y="5350009"/>
                <a:ext cx="1009314" cy="6127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FDA514-72F2-4A90-ABDE-C11F2EB9586C}"/>
                  </a:ext>
                </a:extLst>
              </p:cNvPr>
              <p:cNvSpPr txBox="1"/>
              <p:nvPr/>
            </p:nvSpPr>
            <p:spPr>
              <a:xfrm>
                <a:off x="6506124" y="5337486"/>
                <a:ext cx="122091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24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FDA514-72F2-4A90-ABDE-C11F2EB9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24" y="5337486"/>
                <a:ext cx="1220912" cy="6127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3C3776-8880-44D8-A1A1-BD979D3C3069}"/>
                  </a:ext>
                </a:extLst>
              </p:cNvPr>
              <p:cNvSpPr txBox="1"/>
              <p:nvPr/>
            </p:nvSpPr>
            <p:spPr>
              <a:xfrm>
                <a:off x="9157887" y="5337486"/>
                <a:ext cx="121693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26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F3C3776-8880-44D8-A1A1-BD979D3C3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87" y="5337486"/>
                <a:ext cx="1216935" cy="61093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D989A57-50DA-41CE-9BF1-F18DB40DAA62}"/>
                  </a:ext>
                </a:extLst>
              </p:cNvPr>
              <p:cNvSpPr txBox="1"/>
              <p:nvPr/>
            </p:nvSpPr>
            <p:spPr>
              <a:xfrm>
                <a:off x="7833994" y="5354339"/>
                <a:ext cx="121693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25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D989A57-50DA-41CE-9BF1-F18DB40D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994" y="5354339"/>
                <a:ext cx="1216935" cy="61093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42FC364-FC0F-49AC-AB95-3CBE54214CEF}"/>
                  </a:ext>
                </a:extLst>
              </p:cNvPr>
              <p:cNvSpPr txBox="1"/>
              <p:nvPr/>
            </p:nvSpPr>
            <p:spPr>
              <a:xfrm>
                <a:off x="6506124" y="6081147"/>
                <a:ext cx="122091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28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42FC364-FC0F-49AC-AB95-3CBE54214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24" y="6081147"/>
                <a:ext cx="1220912" cy="6127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371BA36-7C6A-4DD3-B959-9B0CA20B74F5}"/>
                  </a:ext>
                </a:extLst>
              </p:cNvPr>
              <p:cNvSpPr txBox="1"/>
              <p:nvPr/>
            </p:nvSpPr>
            <p:spPr>
              <a:xfrm>
                <a:off x="5363383" y="6069215"/>
                <a:ext cx="100931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27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371BA36-7C6A-4DD3-B959-9B0CA20B7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83" y="6069215"/>
                <a:ext cx="1009315" cy="6127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72CD8EB-D7C8-492D-8D52-AE72CF8B8CD8}"/>
                  </a:ext>
                </a:extLst>
              </p:cNvPr>
              <p:cNvSpPr txBox="1"/>
              <p:nvPr/>
            </p:nvSpPr>
            <p:spPr>
              <a:xfrm>
                <a:off x="7921787" y="6047700"/>
                <a:ext cx="1212127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29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72CD8EB-D7C8-492D-8D52-AE72CF8B8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787" y="6047700"/>
                <a:ext cx="1212127" cy="61093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5D1A794-F487-4603-AAF3-B13669B2E3F7}"/>
                  </a:ext>
                </a:extLst>
              </p:cNvPr>
              <p:cNvSpPr txBox="1"/>
              <p:nvPr/>
            </p:nvSpPr>
            <p:spPr>
              <a:xfrm>
                <a:off x="9157887" y="6069215"/>
                <a:ext cx="121693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30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5D1A794-F487-4603-AAF3-B13669B2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87" y="6069215"/>
                <a:ext cx="1216935" cy="61093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323701F-DB6B-4A9F-9560-A8995A030EAA}"/>
                  </a:ext>
                </a:extLst>
              </p:cNvPr>
              <p:cNvSpPr txBox="1"/>
              <p:nvPr/>
            </p:nvSpPr>
            <p:spPr>
              <a:xfrm>
                <a:off x="3782490" y="67871"/>
                <a:ext cx="3125599" cy="609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Γ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323701F-DB6B-4A9F-9560-A8995A03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90" y="67871"/>
                <a:ext cx="3125599" cy="6099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A10E4F8-9E01-43B4-BCE5-340EA05AC124}"/>
                  </a:ext>
                </a:extLst>
              </p:cNvPr>
              <p:cNvSpPr txBox="1"/>
              <p:nvPr/>
            </p:nvSpPr>
            <p:spPr>
              <a:xfrm>
                <a:off x="6964921" y="73579"/>
                <a:ext cx="2900089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𝜂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𝜁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A10E4F8-9E01-43B4-BCE5-340EA05A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921" y="73579"/>
                <a:ext cx="2900089" cy="65947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648057D-91BF-47F5-9DEC-CDA42D5FC164}"/>
              </a:ext>
            </a:extLst>
          </p:cNvPr>
          <p:cNvSpPr/>
          <p:nvPr/>
        </p:nvSpPr>
        <p:spPr>
          <a:xfrm>
            <a:off x="3782490" y="1"/>
            <a:ext cx="6150075" cy="7241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17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ACBCB8B-B76F-4ED8-8B52-42E5777019D5}"/>
                  </a:ext>
                </a:extLst>
              </p:cNvPr>
              <p:cNvSpPr txBox="1"/>
              <p:nvPr/>
            </p:nvSpPr>
            <p:spPr>
              <a:xfrm>
                <a:off x="10805415" y="1006197"/>
                <a:ext cx="753604" cy="3674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ACBCB8B-B76F-4ED8-8B52-42E57770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415" y="1006197"/>
                <a:ext cx="753604" cy="3674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E333F9-1409-43E8-B490-BEF32A479515}"/>
                  </a:ext>
                </a:extLst>
              </p:cNvPr>
              <p:cNvSpPr txBox="1"/>
              <p:nvPr/>
            </p:nvSpPr>
            <p:spPr>
              <a:xfrm>
                <a:off x="155831" y="0"/>
                <a:ext cx="10563955" cy="307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0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29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29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E333F9-1409-43E8-B490-BEF32A479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31" y="0"/>
                <a:ext cx="10563955" cy="3072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4C6E12-F809-4892-A40A-9A45361448F0}"/>
                  </a:ext>
                </a:extLst>
              </p:cNvPr>
              <p:cNvSpPr txBox="1"/>
              <p:nvPr/>
            </p:nvSpPr>
            <p:spPr>
              <a:xfrm>
                <a:off x="155831" y="3072829"/>
                <a:ext cx="10719473" cy="3073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0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29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17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19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28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27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4C6E12-F809-4892-A40A-9A453614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31" y="3072829"/>
                <a:ext cx="10719473" cy="3073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36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8B811F0-AA78-4066-8CEC-79D356B63C12}"/>
                  </a:ext>
                </a:extLst>
              </p:cNvPr>
              <p:cNvSpPr txBox="1"/>
              <p:nvPr/>
            </p:nvSpPr>
            <p:spPr>
              <a:xfrm>
                <a:off x="2567148" y="1496604"/>
                <a:ext cx="6204904" cy="185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0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8B811F0-AA78-4066-8CEC-79D356B6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48" y="1496604"/>
                <a:ext cx="6204904" cy="1858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3C1E93-0966-4259-80DA-8E230221840D}"/>
                  </a:ext>
                </a:extLst>
              </p:cNvPr>
              <p:cNvSpPr txBox="1"/>
              <p:nvPr/>
            </p:nvSpPr>
            <p:spPr>
              <a:xfrm>
                <a:off x="2567148" y="3355126"/>
                <a:ext cx="6204904" cy="185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0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>
                                <m:r>
                                  <a:rPr kumimoji="0" lang="en-US" altLang="zh-CN" sz="1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B3C1E93-0966-4259-80DA-8E2302218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48" y="3355126"/>
                <a:ext cx="6204904" cy="1858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BC2ADD-6287-4D05-B460-5FF389C2324F}"/>
                  </a:ext>
                </a:extLst>
              </p:cNvPr>
              <p:cNvSpPr txBox="1"/>
              <p:nvPr/>
            </p:nvSpPr>
            <p:spPr>
              <a:xfrm>
                <a:off x="8621015" y="1539501"/>
                <a:ext cx="753604" cy="3674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altLang="zh-CN" sz="1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𝐼𝐼𝐼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kumimoji="0" lang="en-US" altLang="zh-CN" sz="1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BC2ADD-6287-4D05-B460-5FF389C23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015" y="1539501"/>
                <a:ext cx="753604" cy="3674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6A3CF6-1CBD-49B7-8973-37436FDDC00D}"/>
                  </a:ext>
                </a:extLst>
              </p:cNvPr>
              <p:cNvSpPr txBox="1"/>
              <p:nvPr/>
            </p:nvSpPr>
            <p:spPr>
              <a:xfrm>
                <a:off x="2025650" y="3051517"/>
                <a:ext cx="492699" cy="60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6A3CF6-1CBD-49B7-8973-37436FDDC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50" y="3051517"/>
                <a:ext cx="492699" cy="607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058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00BDD1-CCB3-4184-82AC-07350A84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195" y="1117844"/>
            <a:ext cx="5778797" cy="52263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29B7D-0B1C-489B-840F-431CF959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2" y="697118"/>
            <a:ext cx="5696243" cy="16383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6C4A7A-A1CE-40BF-A56A-E20DF6EA0A47}"/>
              </a:ext>
            </a:extLst>
          </p:cNvPr>
          <p:cNvSpPr txBox="1"/>
          <p:nvPr/>
        </p:nvSpPr>
        <p:spPr>
          <a:xfrm>
            <a:off x="445955" y="2759793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仅仅通过解</a:t>
            </a:r>
            <a:r>
              <a:rPr lang="en-US" altLang="zh-CN" dirty="0"/>
              <a:t>2-49</a:t>
            </a:r>
            <a:r>
              <a:rPr lang="zh-CN" altLang="en-US" dirty="0"/>
              <a:t>得到的全局解</a:t>
            </a:r>
            <a:endParaRPr lang="en-US" altLang="zh-CN" dirty="0"/>
          </a:p>
          <a:p>
            <a:r>
              <a:rPr lang="en-US" altLang="zh-CN" dirty="0"/>
              <a:t>N=1001</a:t>
            </a:r>
          </a:p>
          <a:p>
            <a:r>
              <a:rPr lang="zh-CN" altLang="en-US" dirty="0"/>
              <a:t>会不会出现网格不同全局解不同的情况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697C91-A524-497C-B433-AC6D6608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16" y="3787318"/>
            <a:ext cx="3884933" cy="28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5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00E035-FC68-4117-B26F-0326ED75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95" y="427104"/>
            <a:ext cx="6783697" cy="60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9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74C31A-D988-4BF8-AF15-8AE9381D017B}"/>
              </a:ext>
            </a:extLst>
          </p:cNvPr>
          <p:cNvSpPr txBox="1"/>
          <p:nvPr/>
        </p:nvSpPr>
        <p:spPr>
          <a:xfrm>
            <a:off x="446226" y="494552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N=800 </a:t>
            </a:r>
            <a:r>
              <a:rPr lang="zh-CN" altLang="en-US" dirty="0"/>
              <a:t>最高点</a:t>
            </a:r>
            <a:r>
              <a:rPr lang="en-US" altLang="zh-CN" dirty="0"/>
              <a:t>Vnew2393</a:t>
            </a:r>
            <a:r>
              <a:rPr lang="zh-CN" altLang="en-US" dirty="0"/>
              <a:t>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A75313-9B4E-443D-BAE3-AEE767D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6" y="1006811"/>
            <a:ext cx="3423736" cy="2895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5DE4A9-786A-4D8A-9DB1-54AE0A40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06" y="3220453"/>
            <a:ext cx="4724197" cy="39948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CF6728-18B9-40B2-A023-0C40F9AA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798" y="743488"/>
            <a:ext cx="3287014" cy="29278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A5692C-2EA7-4401-8992-CFE5E7BB8D21}"/>
              </a:ext>
            </a:extLst>
          </p:cNvPr>
          <p:cNvSpPr txBox="1"/>
          <p:nvPr/>
        </p:nvSpPr>
        <p:spPr>
          <a:xfrm>
            <a:off x="4416534" y="524868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N=400 </a:t>
            </a:r>
            <a:r>
              <a:rPr lang="zh-CN" altLang="en-US" dirty="0"/>
              <a:t>最高点 </a:t>
            </a:r>
            <a:r>
              <a:rPr lang="en-US" altLang="zh-CN" dirty="0"/>
              <a:t>Vnew1197</a:t>
            </a:r>
            <a:r>
              <a:rPr lang="zh-CN" altLang="en-US" dirty="0"/>
              <a:t>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3F8B56-06CB-4791-8BAA-74ADCAE60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169" y="4099637"/>
            <a:ext cx="3423736" cy="304964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B7D800-10CF-47D4-A19D-7F4C2ED9CC5D}"/>
              </a:ext>
            </a:extLst>
          </p:cNvPr>
          <p:cNvGrpSpPr/>
          <p:nvPr/>
        </p:nvGrpSpPr>
        <p:grpSpPr>
          <a:xfrm>
            <a:off x="3675578" y="5094537"/>
            <a:ext cx="1226562" cy="615345"/>
            <a:chOff x="9001844" y="-56208"/>
            <a:chExt cx="1226562" cy="615345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CCD83EF-8295-4947-AF76-300AC41F6586}"/>
                </a:ext>
              </a:extLst>
            </p:cNvPr>
            <p:cNvCxnSpPr/>
            <p:nvPr/>
          </p:nvCxnSpPr>
          <p:spPr>
            <a:xfrm flipV="1">
              <a:off x="9496338" y="67112"/>
              <a:ext cx="0" cy="49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F7B4F71-3B38-4DF7-91F8-9C8C0F38ED00}"/>
                </a:ext>
              </a:extLst>
            </p:cNvPr>
            <p:cNvCxnSpPr>
              <a:cxnSpLocks/>
            </p:cNvCxnSpPr>
            <p:nvPr/>
          </p:nvCxnSpPr>
          <p:spPr>
            <a:xfrm>
              <a:off x="9496338" y="559137"/>
              <a:ext cx="385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09B04D3-4195-478E-92E3-001DD1A72C3F}"/>
                    </a:ext>
                  </a:extLst>
                </p:cNvPr>
                <p:cNvSpPr txBox="1"/>
                <p:nvPr/>
              </p:nvSpPr>
              <p:spPr>
                <a:xfrm>
                  <a:off x="9001844" y="-56208"/>
                  <a:ext cx="494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09B04D3-4195-478E-92E3-001DD1A72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1844" y="-56208"/>
                  <a:ext cx="4944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95C24B6-F280-4A21-8E90-D86C8AD1EB23}"/>
                    </a:ext>
                  </a:extLst>
                </p:cNvPr>
                <p:cNvSpPr txBox="1"/>
                <p:nvPr/>
              </p:nvSpPr>
              <p:spPr>
                <a:xfrm>
                  <a:off x="9689284" y="189805"/>
                  <a:ext cx="5391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95C24B6-F280-4A21-8E90-D86C8AD1E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9284" y="189805"/>
                  <a:ext cx="5391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084BA14-7E18-461C-A5B9-B6A418962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521" y="1112821"/>
            <a:ext cx="3287013" cy="292786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D551DFA-7272-4640-BA70-86ADE126F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229" y="3999937"/>
            <a:ext cx="3287014" cy="29278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ADC7E36-753F-4C99-8127-F68A9B4B0BD7}"/>
              </a:ext>
            </a:extLst>
          </p:cNvPr>
          <p:cNvSpPr txBox="1"/>
          <p:nvPr/>
        </p:nvSpPr>
        <p:spPr>
          <a:xfrm>
            <a:off x="8293817" y="743488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N=200 </a:t>
            </a:r>
            <a:r>
              <a:rPr lang="zh-CN" altLang="en-US" dirty="0"/>
              <a:t>最高点 </a:t>
            </a:r>
            <a:r>
              <a:rPr lang="en-US" altLang="zh-CN" dirty="0"/>
              <a:t>Vnew595</a:t>
            </a:r>
            <a:r>
              <a:rPr lang="zh-CN" altLang="en-US" dirty="0"/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474379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B76F07-53DD-431C-BDEA-B39A5F81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06" y="49428"/>
            <a:ext cx="5401032" cy="64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DA2D73-91AD-4FAA-A798-A23505EE244D}"/>
                  </a:ext>
                </a:extLst>
              </p:cNvPr>
              <p:cNvSpPr txBox="1"/>
              <p:nvPr/>
            </p:nvSpPr>
            <p:spPr>
              <a:xfrm>
                <a:off x="1236017" y="252248"/>
                <a:ext cx="136588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9DA2D73-91AD-4FAA-A798-A23505EE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17" y="252248"/>
                <a:ext cx="1365887" cy="6481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7A70D2-F1E8-4F30-B1D2-F8DD70C285FE}"/>
                  </a:ext>
                </a:extLst>
              </p:cNvPr>
              <p:cNvSpPr txBox="1"/>
              <p:nvPr/>
            </p:nvSpPr>
            <p:spPr>
              <a:xfrm>
                <a:off x="549407" y="1390939"/>
                <a:ext cx="901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7A70D2-F1E8-4F30-B1D2-F8DD70C2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7" y="1390939"/>
                <a:ext cx="901657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C7FCF6-67C4-4985-8869-49BE96D23AED}"/>
                  </a:ext>
                </a:extLst>
              </p:cNvPr>
              <p:cNvSpPr txBox="1"/>
              <p:nvPr/>
            </p:nvSpPr>
            <p:spPr>
              <a:xfrm>
                <a:off x="3328579" y="436826"/>
                <a:ext cx="273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C7FCF6-67C4-4985-8869-49BE96D23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579" y="436826"/>
                <a:ext cx="2733569" cy="369332"/>
              </a:xfrm>
              <a:prstGeom prst="rect">
                <a:avLst/>
              </a:prstGeom>
              <a:blipFill>
                <a:blip r:embed="rId4"/>
                <a:stretch>
                  <a:fillRect t="-10000" r="-44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058200-585C-4CE8-85AF-FE9E0C148E7D}"/>
                  </a:ext>
                </a:extLst>
              </p:cNvPr>
              <p:cNvSpPr txBox="1"/>
              <p:nvPr/>
            </p:nvSpPr>
            <p:spPr>
              <a:xfrm>
                <a:off x="549407" y="2689568"/>
                <a:ext cx="271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058200-585C-4CE8-85AF-FE9E0C148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7" y="2689568"/>
                <a:ext cx="271279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B276D53-B60A-4D9F-9307-9589FD0750DF}"/>
                  </a:ext>
                </a:extLst>
              </p:cNvPr>
              <p:cNvSpPr txBox="1"/>
              <p:nvPr/>
            </p:nvSpPr>
            <p:spPr>
              <a:xfrm>
                <a:off x="6230532" y="339043"/>
                <a:ext cx="1604221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B276D53-B60A-4D9F-9307-9589FD075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32" y="339043"/>
                <a:ext cx="1604221" cy="56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A909B4-A241-41BA-B536-B6B32B899C18}"/>
                  </a:ext>
                </a:extLst>
              </p:cNvPr>
              <p:cNvSpPr txBox="1"/>
              <p:nvPr/>
            </p:nvSpPr>
            <p:spPr>
              <a:xfrm>
                <a:off x="390983" y="1867578"/>
                <a:ext cx="502066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2A909B4-A241-41BA-B536-B6B32B89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3" y="1867578"/>
                <a:ext cx="5020669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BBC78F6B-A488-4563-B28F-5FAF39B59B83}"/>
              </a:ext>
            </a:extLst>
          </p:cNvPr>
          <p:cNvSpPr/>
          <p:nvPr/>
        </p:nvSpPr>
        <p:spPr>
          <a:xfrm>
            <a:off x="5266610" y="3121387"/>
            <a:ext cx="290085" cy="372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FB6B1E-0C1E-40DE-9ADF-5BCB1A9E61E1}"/>
                  </a:ext>
                </a:extLst>
              </p:cNvPr>
              <p:cNvSpPr txBox="1"/>
              <p:nvPr/>
            </p:nvSpPr>
            <p:spPr>
              <a:xfrm>
                <a:off x="6016302" y="1296643"/>
                <a:ext cx="901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DFB6B1E-0C1E-40DE-9ADF-5BCB1A9E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302" y="1296643"/>
                <a:ext cx="90165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252FED-CE56-4E69-BB3F-16FD9979151F}"/>
                  </a:ext>
                </a:extLst>
              </p:cNvPr>
              <p:cNvSpPr txBox="1"/>
              <p:nvPr/>
            </p:nvSpPr>
            <p:spPr>
              <a:xfrm>
                <a:off x="5959546" y="2451379"/>
                <a:ext cx="3325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7252FED-CE56-4E69-BB3F-16FD99791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546" y="2451379"/>
                <a:ext cx="3325398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FB1543-4EE2-4DA3-A9A7-0B528C66B22A}"/>
                  </a:ext>
                </a:extLst>
              </p:cNvPr>
              <p:cNvSpPr txBox="1"/>
              <p:nvPr/>
            </p:nvSpPr>
            <p:spPr>
              <a:xfrm>
                <a:off x="6016302" y="1862854"/>
                <a:ext cx="340651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FB1543-4EE2-4DA3-A9A7-0B528C66B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302" y="1862854"/>
                <a:ext cx="3406510" cy="391646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C3A48C9-307C-4FD3-B757-D9EA09A624F9}"/>
              </a:ext>
            </a:extLst>
          </p:cNvPr>
          <p:cNvSpPr txBox="1"/>
          <p:nvPr/>
        </p:nvSpPr>
        <p:spPr>
          <a:xfrm>
            <a:off x="549407" y="3493453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Become generalized eigenvalue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AA4AB1-F2C1-4BA9-973B-3F2909E12E96}"/>
                  </a:ext>
                </a:extLst>
              </p:cNvPr>
              <p:cNvSpPr txBox="1"/>
              <p:nvPr/>
            </p:nvSpPr>
            <p:spPr>
              <a:xfrm>
                <a:off x="746372" y="4052599"/>
                <a:ext cx="9620646" cy="2102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AA4AB1-F2C1-4BA9-973B-3F2909E1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72" y="4052599"/>
                <a:ext cx="9620646" cy="21022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24530C-E879-4775-B67A-842C85A1BE6A}"/>
                  </a:ext>
                </a:extLst>
              </p:cNvPr>
              <p:cNvSpPr txBox="1"/>
              <p:nvPr/>
            </p:nvSpPr>
            <p:spPr>
              <a:xfrm>
                <a:off x="4794821" y="6340315"/>
                <a:ext cx="1590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𝑘𝐵𝑦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24530C-E879-4775-B67A-842C85A1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1" y="6340315"/>
                <a:ext cx="1590820" cy="461665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834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1AA56E-FB87-4B04-8557-F9B7C53A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2" y="918094"/>
            <a:ext cx="5346975" cy="4762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BED207-4B54-4D00-A509-7AA332FD9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81" y="617110"/>
            <a:ext cx="4980420" cy="53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8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D3EDE1-FD77-4C76-AD7A-2C97EBF40E03}"/>
              </a:ext>
            </a:extLst>
          </p:cNvPr>
          <p:cNvSpPr txBox="1"/>
          <p:nvPr/>
        </p:nvSpPr>
        <p:spPr>
          <a:xfrm>
            <a:off x="461395" y="285226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eig</a:t>
            </a:r>
            <a:r>
              <a:rPr lang="zh-CN" altLang="en-US" dirty="0"/>
              <a:t>解与用</a:t>
            </a:r>
            <a:r>
              <a:rPr lang="en-US" altLang="zh-CN" dirty="0"/>
              <a:t>eigs</a:t>
            </a:r>
            <a:r>
              <a:rPr lang="zh-CN" altLang="en-US" dirty="0"/>
              <a:t>解的区别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A2EB5D-CEE6-4508-BFD1-0A0C475F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91" y="1335167"/>
            <a:ext cx="5346975" cy="4762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A3B1CE-6F3B-40E8-B854-429CC2A57A30}"/>
                  </a:ext>
                </a:extLst>
              </p:cNvPr>
              <p:cNvSpPr txBox="1"/>
              <p:nvPr/>
            </p:nvSpPr>
            <p:spPr>
              <a:xfrm>
                <a:off x="1048623" y="965835"/>
                <a:ext cx="1788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同样解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=350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A3B1CE-6F3B-40E8-B854-429CC2A57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623" y="965835"/>
                <a:ext cx="1788503" cy="369332"/>
              </a:xfrm>
              <a:prstGeom prst="rect">
                <a:avLst/>
              </a:prstGeom>
              <a:blipFill>
                <a:blip r:embed="rId3"/>
                <a:stretch>
                  <a:fillRect l="-273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5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B3FCBC-6F55-41FD-A2C6-562C74D89109}"/>
              </a:ext>
            </a:extLst>
          </p:cNvPr>
          <p:cNvSpPr txBox="1"/>
          <p:nvPr/>
        </p:nvSpPr>
        <p:spPr>
          <a:xfrm>
            <a:off x="2610770" y="744132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周期性边界条件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数值黏性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外接稀疏网格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C16E07-6820-4001-88B9-513E96102ADA}"/>
                  </a:ext>
                </a:extLst>
              </p:cNvPr>
              <p:cNvSpPr txBox="1"/>
              <p:nvPr/>
            </p:nvSpPr>
            <p:spPr>
              <a:xfrm>
                <a:off x="6035040" y="681070"/>
                <a:ext cx="116897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𝑖𝑘𝑢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C16E07-6820-4001-88B9-513E9610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681070"/>
                <a:ext cx="1168974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F323D1-4B22-43AD-BB07-FE0FA1314909}"/>
                  </a:ext>
                </a:extLst>
              </p:cNvPr>
              <p:cNvSpPr txBox="1"/>
              <p:nvPr/>
            </p:nvSpPr>
            <p:spPr>
              <a:xfrm>
                <a:off x="5877385" y="1667462"/>
                <a:ext cx="1374753" cy="648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F323D1-4B22-43AD-BB07-FE0FA1314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85" y="1667462"/>
                <a:ext cx="1374753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2EFDD62-FBA9-4811-87B4-CDDD6EBC75C8}"/>
                  </a:ext>
                </a:extLst>
              </p:cNvPr>
              <p:cNvSpPr txBox="1"/>
              <p:nvPr/>
            </p:nvSpPr>
            <p:spPr>
              <a:xfrm>
                <a:off x="7662041" y="1841412"/>
                <a:ext cx="1859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用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过渡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2EFDD62-FBA9-4811-87B4-CDDD6EBC7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41" y="1841412"/>
                <a:ext cx="185916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07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D0C673-75E1-4885-AFE2-E95E6484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" y="1117213"/>
            <a:ext cx="6566237" cy="6515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0781E0-FC89-4598-9F1E-AEE06D69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68" y="1117212"/>
            <a:ext cx="6566237" cy="6515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F5E3B2-D6C5-4F70-97C7-ADE8E69F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528" y="2181945"/>
            <a:ext cx="4374840" cy="43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8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EA9CAD-3AFB-4F43-BFCF-313D1CB5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6" y="0"/>
            <a:ext cx="779026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6736FF-AB82-4851-A2A7-B651BF1B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63" y="385475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37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BE6CA0-71D7-4F02-8BF9-AFD7AB2D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102" y="689990"/>
            <a:ext cx="5383815" cy="5478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520D60-ED0F-4885-92C2-7B4C2F05B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4" y="603819"/>
            <a:ext cx="5619866" cy="56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9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EE50B6-C981-4C0C-AFA6-53ABEEE7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871" y="0"/>
            <a:ext cx="641712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DBAA62-243F-4C83-A8E3-1F3307CC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07" y="1135116"/>
            <a:ext cx="5541464" cy="55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88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7FEAD8-3844-4663-ABFE-937B1F75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4" y="246738"/>
            <a:ext cx="5346975" cy="47627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873B1C-1270-48A8-9932-94AED433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437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0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541B02-C378-43E7-BE09-C349EE64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" y="139533"/>
            <a:ext cx="5346975" cy="47627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88F2F4-C199-4076-A161-E3B4045B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314" y="195491"/>
            <a:ext cx="5978540" cy="58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6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06DC0C-C8A1-4FD7-A3B0-2B1BCB33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98" y="120480"/>
            <a:ext cx="6998060" cy="66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BD61F17-0F78-4C95-A9FB-57F0C62601EA}"/>
                  </a:ext>
                </a:extLst>
              </p:cNvPr>
              <p:cNvSpPr txBox="1"/>
              <p:nvPr/>
            </p:nvSpPr>
            <p:spPr>
              <a:xfrm>
                <a:off x="412143" y="679619"/>
                <a:ext cx="9620646" cy="2102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BD61F17-0F78-4C95-A9FB-57F0C6260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43" y="679619"/>
                <a:ext cx="9620646" cy="2102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DBECEE-48F6-46AF-95A5-DC3CD2E0003F}"/>
                  </a:ext>
                </a:extLst>
              </p:cNvPr>
              <p:cNvSpPr txBox="1"/>
              <p:nvPr/>
            </p:nvSpPr>
            <p:spPr>
              <a:xfrm>
                <a:off x="4460592" y="2967335"/>
                <a:ext cx="1590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𝑘𝐵𝑦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1DBECEE-48F6-46AF-95A5-DC3CD2E00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592" y="2967335"/>
                <a:ext cx="1590820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A42D89-1C63-4689-B71E-07D65253C54A}"/>
                  </a:ext>
                </a:extLst>
              </p:cNvPr>
              <p:cNvSpPr txBox="1"/>
              <p:nvPr/>
            </p:nvSpPr>
            <p:spPr>
              <a:xfrm>
                <a:off x="630621" y="0"/>
                <a:ext cx="136588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A42D89-1C63-4689-B71E-07D65253C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1" y="0"/>
                <a:ext cx="136588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7B8530-4F3D-495D-BDBC-9C88C5846BE5}"/>
                  </a:ext>
                </a:extLst>
              </p:cNvPr>
              <p:cNvSpPr txBox="1"/>
              <p:nvPr/>
            </p:nvSpPr>
            <p:spPr>
              <a:xfrm>
                <a:off x="2723183" y="184578"/>
                <a:ext cx="273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points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7B8530-4F3D-495D-BDBC-9C88C5846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183" y="184578"/>
                <a:ext cx="2733569" cy="369332"/>
              </a:xfrm>
              <a:prstGeom prst="rect">
                <a:avLst/>
              </a:prstGeom>
              <a:blipFill>
                <a:blip r:embed="rId5"/>
                <a:stretch>
                  <a:fillRect t="-8197" r="-22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637D018-37F3-404A-AF85-4E74B060585C}"/>
              </a:ext>
            </a:extLst>
          </p:cNvPr>
          <p:cNvSpPr txBox="1"/>
          <p:nvPr/>
        </p:nvSpPr>
        <p:spPr>
          <a:xfrm>
            <a:off x="5781304" y="184578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Become generalized eigenvalue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AB0515-6235-4BFB-9C22-A3EC69BD808D}"/>
                  </a:ext>
                </a:extLst>
              </p:cNvPr>
              <p:cNvSpPr txBox="1"/>
              <p:nvPr/>
            </p:nvSpPr>
            <p:spPr>
              <a:xfrm>
                <a:off x="939625" y="3638681"/>
                <a:ext cx="2943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𝑀𝐴𝑇𝑦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𝑀𝐴𝑇𝑘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𝑒𝑖𝑔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AB0515-6235-4BFB-9C22-A3EC69BD8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25" y="3638681"/>
                <a:ext cx="294381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427C64-278A-485C-A280-05D469EA385A}"/>
                  </a:ext>
                </a:extLst>
              </p:cNvPr>
              <p:cNvSpPr txBox="1"/>
              <p:nvPr/>
            </p:nvSpPr>
            <p:spPr>
              <a:xfrm>
                <a:off x="939624" y="4194678"/>
                <a:ext cx="3312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𝑀𝐴𝑇𝑦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𝑀𝐴𝑇𝑘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𝑒𝑖𝑔𝑠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427C64-278A-485C-A280-05D469EA3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24" y="4194678"/>
                <a:ext cx="331251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FE14362-614A-48FE-9890-D22F11665311}"/>
              </a:ext>
            </a:extLst>
          </p:cNvPr>
          <p:cNvSpPr txBox="1"/>
          <p:nvPr/>
        </p:nvSpPr>
        <p:spPr>
          <a:xfrm>
            <a:off x="6051412" y="36386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通解为：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75FCD3-D961-4398-AE0F-B8C5B86CFED8}"/>
                  </a:ext>
                </a:extLst>
              </p:cNvPr>
              <p:cNvSpPr txBox="1"/>
              <p:nvPr/>
            </p:nvSpPr>
            <p:spPr>
              <a:xfrm>
                <a:off x="7159408" y="3671807"/>
                <a:ext cx="3713196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B75FCD3-D961-4398-AE0F-B8C5B86C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08" y="3671807"/>
                <a:ext cx="3713196" cy="5068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FE60D77-3547-4B2C-B04E-3C2BB3B232A2}"/>
              </a:ext>
            </a:extLst>
          </p:cNvPr>
          <p:cNvSpPr txBox="1"/>
          <p:nvPr/>
        </p:nvSpPr>
        <p:spPr>
          <a:xfrm>
            <a:off x="6051412" y="43793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应用边界条件后：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2EBEA9E-8E33-4FCF-BDC8-85356F3B459F}"/>
                  </a:ext>
                </a:extLst>
              </p:cNvPr>
              <p:cNvSpPr txBox="1"/>
              <p:nvPr/>
            </p:nvSpPr>
            <p:spPr>
              <a:xfrm>
                <a:off x="6960674" y="5505905"/>
                <a:ext cx="267624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2EBEA9E-8E33-4FCF-BDC8-85356F3B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4" y="5505905"/>
                <a:ext cx="2676245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下 12">
            <a:extLst>
              <a:ext uri="{FF2B5EF4-FFF2-40B4-BE49-F238E27FC236}">
                <a16:creationId xmlns:a16="http://schemas.microsoft.com/office/drawing/2014/main" id="{113EC2B8-7EF2-4165-8817-F9D9C75A234A}"/>
              </a:ext>
            </a:extLst>
          </p:cNvPr>
          <p:cNvSpPr/>
          <p:nvPr/>
        </p:nvSpPr>
        <p:spPr>
          <a:xfrm>
            <a:off x="8888598" y="4313446"/>
            <a:ext cx="283779" cy="435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A16AE25-EAF8-4BCD-B2DF-055A4D3E89F9}"/>
                  </a:ext>
                </a:extLst>
              </p:cNvPr>
              <p:cNvSpPr txBox="1"/>
              <p:nvPr/>
            </p:nvSpPr>
            <p:spPr>
              <a:xfrm>
                <a:off x="9715600" y="5304870"/>
                <a:ext cx="2239074" cy="886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A16AE25-EAF8-4BCD-B2DF-055A4D3E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600" y="5304870"/>
                <a:ext cx="2239074" cy="8863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下 15">
            <a:extLst>
              <a:ext uri="{FF2B5EF4-FFF2-40B4-BE49-F238E27FC236}">
                <a16:creationId xmlns:a16="http://schemas.microsoft.com/office/drawing/2014/main" id="{AF680B6F-2603-4983-9833-54144B982FC0}"/>
              </a:ext>
            </a:extLst>
          </p:cNvPr>
          <p:cNvSpPr/>
          <p:nvPr/>
        </p:nvSpPr>
        <p:spPr>
          <a:xfrm>
            <a:off x="2144110" y="4742979"/>
            <a:ext cx="365760" cy="504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A5A4A7-1307-4F02-A856-07B81C4EE457}"/>
              </a:ext>
            </a:extLst>
          </p:cNvPr>
          <p:cNvSpPr txBox="1"/>
          <p:nvPr/>
        </p:nvSpPr>
        <p:spPr>
          <a:xfrm>
            <a:off x="6678274" y="50129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理论解：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A2DB39D-BA41-41F3-8D38-0C7F51818BB5}"/>
                  </a:ext>
                </a:extLst>
              </p:cNvPr>
              <p:cNvSpPr txBox="1"/>
              <p:nvPr/>
            </p:nvSpPr>
            <p:spPr>
              <a:xfrm>
                <a:off x="730211" y="5321239"/>
                <a:ext cx="3702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解得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𝑀𝐴𝑇𝑘</m:t>
                    </m:r>
                  </m:oMath>
                </a14:m>
                <a:r>
                  <a:rPr lang="zh-CN" altLang="en-US" dirty="0"/>
                  <a:t>其中的对角项的特征值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A2DB39D-BA41-41F3-8D38-0C7F5181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1" y="5321239"/>
                <a:ext cx="3702296" cy="369332"/>
              </a:xfrm>
              <a:prstGeom prst="rect">
                <a:avLst/>
              </a:prstGeom>
              <a:blipFill>
                <a:blip r:embed="rId11"/>
                <a:stretch>
                  <a:fillRect l="-148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3ACE72-AC5A-4069-B993-4E3436985848}"/>
                  </a:ext>
                </a:extLst>
              </p:cNvPr>
              <p:cNvSpPr txBox="1"/>
              <p:nvPr/>
            </p:nvSpPr>
            <p:spPr>
              <a:xfrm>
                <a:off x="1246440" y="6191267"/>
                <a:ext cx="2637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𝑀𝐴𝑇𝑦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的特征向量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23ACE72-AC5A-4069-B993-4E3436985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40" y="6191267"/>
                <a:ext cx="2637004" cy="369332"/>
              </a:xfrm>
              <a:prstGeom prst="rect">
                <a:avLst/>
              </a:prstGeom>
              <a:blipFill>
                <a:blip r:embed="rId12"/>
                <a:stretch>
                  <a:fillRect l="-462" t="-10000" r="-46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F0E87011-48FE-48FB-8D09-5B9F26540CEB}"/>
              </a:ext>
            </a:extLst>
          </p:cNvPr>
          <p:cNvSpPr txBox="1"/>
          <p:nvPr/>
        </p:nvSpPr>
        <p:spPr>
          <a:xfrm>
            <a:off x="1809204" y="5715976"/>
            <a:ext cx="1204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一一对应</a:t>
            </a:r>
          </a:p>
        </p:txBody>
      </p:sp>
    </p:spTree>
    <p:extLst>
      <p:ext uri="{BB962C8B-B14F-4D97-AF65-F5344CB8AC3E}">
        <p14:creationId xmlns:p14="http://schemas.microsoft.com/office/powerpoint/2010/main" val="3147981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065893-418E-4E72-A012-01127175C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4" y="1539511"/>
            <a:ext cx="5346975" cy="4762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B8F460-D415-4CF0-A524-553C5EA2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88" y="-88287"/>
            <a:ext cx="725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8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7196E3-9703-4171-942E-AFFC3651E831}"/>
              </a:ext>
            </a:extLst>
          </p:cNvPr>
          <p:cNvSpPr txBox="1"/>
          <p:nvPr/>
        </p:nvSpPr>
        <p:spPr>
          <a:xfrm>
            <a:off x="3020673" y="1538714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子矩阵与大矩阵的比较</a:t>
            </a:r>
            <a:endParaRPr lang="en-US" altLang="zh-CN" dirty="0"/>
          </a:p>
          <a:p>
            <a:r>
              <a:rPr lang="zh-CN" altLang="en-US" dirty="0"/>
              <a:t>直接计算的比较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精确解</a:t>
            </a:r>
            <a:endParaRPr lang="en-US" altLang="zh-CN" dirty="0"/>
          </a:p>
          <a:p>
            <a:r>
              <a:rPr lang="zh-CN" altLang="en-US" dirty="0"/>
              <a:t>迭代后的比较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</a:t>
            </a:r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81525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CCD6C2-EB20-4F79-B027-3A9EB5D785AC}"/>
                  </a:ext>
                </a:extLst>
              </p:cNvPr>
              <p:cNvSpPr txBox="1"/>
              <p:nvPr/>
            </p:nvSpPr>
            <p:spPr>
              <a:xfrm>
                <a:off x="580170" y="839775"/>
                <a:ext cx="3312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𝑀𝐴𝑇𝑦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𝑀𝐴𝑇𝑘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𝑒𝑖𝑔𝑠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5CCD6C2-EB20-4F79-B027-3A9EB5D78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0" y="839775"/>
                <a:ext cx="3312510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D33235C-B9C4-4122-A250-18525C6EA4FF}"/>
              </a:ext>
            </a:extLst>
          </p:cNvPr>
          <p:cNvSpPr txBox="1"/>
          <p:nvPr/>
        </p:nvSpPr>
        <p:spPr>
          <a:xfrm>
            <a:off x="580170" y="29008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数值解得的特征向量与理论解相比较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A8C660-ED0A-4DAC-A568-7581FDA16269}"/>
                  </a:ext>
                </a:extLst>
              </p:cNvPr>
              <p:cNvSpPr txBox="1"/>
              <p:nvPr/>
            </p:nvSpPr>
            <p:spPr>
              <a:xfrm>
                <a:off x="5712045" y="599676"/>
                <a:ext cx="267624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A8C660-ED0A-4DAC-A568-7581FDA16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045" y="599676"/>
                <a:ext cx="267624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B3008-0EF1-4560-B4F3-53FF4252B868}"/>
                  </a:ext>
                </a:extLst>
              </p:cNvPr>
              <p:cNvSpPr txBox="1"/>
              <p:nvPr/>
            </p:nvSpPr>
            <p:spPr>
              <a:xfrm>
                <a:off x="8466971" y="398641"/>
                <a:ext cx="2239074" cy="886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3B3008-0EF1-4560-B4F3-53FF4252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971" y="398641"/>
                <a:ext cx="2239074" cy="886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256597A-16ED-471F-A023-C027B06AF225}"/>
                  </a:ext>
                </a:extLst>
              </p:cNvPr>
              <p:cNvSpPr txBox="1"/>
              <p:nvPr/>
            </p:nvSpPr>
            <p:spPr>
              <a:xfrm>
                <a:off x="718908" y="1961230"/>
                <a:ext cx="668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比较方法：将解得的一组特征值中的其中一个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，当做理论解的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256597A-16ED-471F-A023-C027B06A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08" y="1961230"/>
                <a:ext cx="6683881" cy="369332"/>
              </a:xfrm>
              <a:prstGeom prst="rect">
                <a:avLst/>
              </a:prstGeom>
              <a:blipFill>
                <a:blip r:embed="rId5"/>
                <a:stretch>
                  <a:fillRect l="-82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下 6">
            <a:extLst>
              <a:ext uri="{FF2B5EF4-FFF2-40B4-BE49-F238E27FC236}">
                <a16:creationId xmlns:a16="http://schemas.microsoft.com/office/drawing/2014/main" id="{27C12965-262C-4C01-AADE-A28DB738E3FC}"/>
              </a:ext>
            </a:extLst>
          </p:cNvPr>
          <p:cNvSpPr/>
          <p:nvPr/>
        </p:nvSpPr>
        <p:spPr>
          <a:xfrm>
            <a:off x="6684579" y="2453114"/>
            <a:ext cx="252249" cy="524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CADA60-0349-4E7B-8672-C38ECD30AD63}"/>
                  </a:ext>
                </a:extLst>
              </p:cNvPr>
              <p:cNvSpPr txBox="1"/>
              <p:nvPr/>
            </p:nvSpPr>
            <p:spPr>
              <a:xfrm>
                <a:off x="6293594" y="3197247"/>
                <a:ext cx="1891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解得理论解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1CADA60-0349-4E7B-8672-C38ECD30A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594" y="3197247"/>
                <a:ext cx="1891800" cy="369332"/>
              </a:xfrm>
              <a:prstGeom prst="rect">
                <a:avLst/>
              </a:prstGeom>
              <a:blipFill>
                <a:blip r:embed="rId6"/>
                <a:stretch>
                  <a:fillRect l="-2572" t="-8197" r="-64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53FEBD89-C735-4C0B-8146-96F39B7C26D7}"/>
              </a:ext>
            </a:extLst>
          </p:cNvPr>
          <p:cNvSpPr/>
          <p:nvPr/>
        </p:nvSpPr>
        <p:spPr>
          <a:xfrm>
            <a:off x="2421582" y="2403568"/>
            <a:ext cx="252249" cy="573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5905DE2-FFB8-4E40-B7E5-3E3789A0759B}"/>
                  </a:ext>
                </a:extLst>
              </p:cNvPr>
              <p:cNvSpPr txBox="1"/>
              <p:nvPr/>
            </p:nvSpPr>
            <p:spPr>
              <a:xfrm>
                <a:off x="1368477" y="3197247"/>
                <a:ext cx="38665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已有的与该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所对应的特征函数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5905DE2-FFB8-4E40-B7E5-3E3789A0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77" y="3197247"/>
                <a:ext cx="3866508" cy="369332"/>
              </a:xfrm>
              <a:prstGeom prst="rect">
                <a:avLst/>
              </a:prstGeom>
              <a:blipFill>
                <a:blip r:embed="rId7"/>
                <a:stretch>
                  <a:fillRect l="-126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DBD8C990-FE37-4976-B974-2E28026C8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70" y="3705916"/>
            <a:ext cx="3371549" cy="30031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69D1FD-D2BF-4488-91EE-5009AB2059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354" y="3705916"/>
            <a:ext cx="3456093" cy="3078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A77EE0-3009-4DDB-926F-D6ACAC10FF34}"/>
                  </a:ext>
                </a:extLst>
              </p:cNvPr>
              <p:cNvSpPr txBox="1"/>
              <p:nvPr/>
            </p:nvSpPr>
            <p:spPr>
              <a:xfrm>
                <a:off x="101175" y="3447708"/>
                <a:ext cx="123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A77EE0-3009-4DDB-926F-D6ACAC10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5" y="3447708"/>
                <a:ext cx="12354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5CFA9281-4D89-4391-AA27-F5298011C5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5573" y="3633278"/>
            <a:ext cx="3456093" cy="30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A47ED4-059C-4ECF-9D71-7C61D3F4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12" y="1092448"/>
            <a:ext cx="5346655" cy="4761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C7BC72-79AE-4304-B44D-04FD7742BF70}"/>
                  </a:ext>
                </a:extLst>
              </p:cNvPr>
              <p:cNvSpPr txBox="1"/>
              <p:nvPr/>
            </p:nvSpPr>
            <p:spPr>
              <a:xfrm>
                <a:off x="687376" y="794582"/>
                <a:ext cx="3318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归咎为解得的特征值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不再满足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C7BC72-79AE-4304-B44D-04FD7742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76" y="794582"/>
                <a:ext cx="3318857" cy="369332"/>
              </a:xfrm>
              <a:prstGeom prst="rect">
                <a:avLst/>
              </a:prstGeom>
              <a:blipFill>
                <a:blip r:embed="rId3"/>
                <a:stretch>
                  <a:fillRect l="-1654" t="-8197" r="-11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18A10B-3D68-453E-9615-D6B0D6F903EE}"/>
                  </a:ext>
                </a:extLst>
              </p:cNvPr>
              <p:cNvSpPr txBox="1"/>
              <p:nvPr/>
            </p:nvSpPr>
            <p:spPr>
              <a:xfrm>
                <a:off x="1479694" y="1350878"/>
                <a:ext cx="2239074" cy="886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618A10B-3D68-453E-9615-D6B0D6F90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94" y="1350878"/>
                <a:ext cx="2239074" cy="886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97E3F8-545D-48CE-819C-487D7FDAE602}"/>
                  </a:ext>
                </a:extLst>
              </p:cNvPr>
              <p:cNvSpPr txBox="1"/>
              <p:nvPr/>
            </p:nvSpPr>
            <p:spPr>
              <a:xfrm>
                <a:off x="6001407" y="3550395"/>
                <a:ext cx="361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497E3F8-545D-48CE-819C-487D7FDAE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407" y="3550395"/>
                <a:ext cx="3615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BF446A-948A-4820-93F9-436190FEECB2}"/>
                  </a:ext>
                </a:extLst>
              </p:cNvPr>
              <p:cNvSpPr txBox="1"/>
              <p:nvPr/>
            </p:nvSpPr>
            <p:spPr>
              <a:xfrm>
                <a:off x="8605366" y="5484505"/>
                <a:ext cx="361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BF446A-948A-4820-93F9-436190FE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366" y="5484505"/>
                <a:ext cx="36155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D59DAE-3F74-46B1-A1D3-A7BCCA96DA08}"/>
                  </a:ext>
                </a:extLst>
              </p:cNvPr>
              <p:cNvSpPr txBox="1"/>
              <p:nvPr/>
            </p:nvSpPr>
            <p:spPr>
              <a:xfrm>
                <a:off x="618008" y="3064396"/>
                <a:ext cx="123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D59DAE-3F74-46B1-A1D3-A7BCCA96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8" y="3064396"/>
                <a:ext cx="12354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3EE3DE-8058-4F63-AD6A-474FB6D04F3B}"/>
                  </a:ext>
                </a:extLst>
              </p:cNvPr>
              <p:cNvSpPr txBox="1"/>
              <p:nvPr/>
            </p:nvSpPr>
            <p:spPr>
              <a:xfrm>
                <a:off x="618008" y="3919727"/>
                <a:ext cx="341632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同样的个数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红线（满足边界条件的理论解）</a:t>
                </a:r>
                <a:endParaRPr lang="en-US" altLang="zh-CN" dirty="0"/>
              </a:p>
              <a:p>
                <a:r>
                  <a:rPr lang="zh-CN" altLang="en-US" dirty="0"/>
                  <a:t>蓝线（解得的特征值）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3EE3DE-8058-4F63-AD6A-474FB6D04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8" y="3919727"/>
                <a:ext cx="3416320" cy="1200329"/>
              </a:xfrm>
              <a:prstGeom prst="rect">
                <a:avLst/>
              </a:prstGeom>
              <a:blipFill>
                <a:blip r:embed="rId8"/>
                <a:stretch>
                  <a:fillRect l="-1426" t="-2538" r="-1070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F3FAC4B-3BCF-4AA5-BA9F-47AB44C4D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57" y="729671"/>
            <a:ext cx="5631443" cy="53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97A0B4-9856-4355-A77F-D03D6960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5" y="908891"/>
            <a:ext cx="5346975" cy="4762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565F94-81F7-4499-9225-08CAE0FD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52" y="908891"/>
            <a:ext cx="5346975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3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7C394D-CCE7-40D4-A55D-3DA247BB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14" y="1690551"/>
            <a:ext cx="5346975" cy="4762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B83333A-24DA-4FEB-9CCC-FDD881396070}"/>
                  </a:ext>
                </a:extLst>
              </p:cNvPr>
              <p:cNvSpPr txBox="1"/>
              <p:nvPr/>
            </p:nvSpPr>
            <p:spPr>
              <a:xfrm>
                <a:off x="508420" y="377858"/>
                <a:ext cx="1648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𝑘𝐵𝑦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B83333A-24DA-4FEB-9CCC-FDD8813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20" y="377858"/>
                <a:ext cx="1648528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B974A926-630A-497C-A253-E02D6D0F1751}"/>
              </a:ext>
            </a:extLst>
          </p:cNvPr>
          <p:cNvSpPr/>
          <p:nvPr/>
        </p:nvSpPr>
        <p:spPr>
          <a:xfrm>
            <a:off x="2226091" y="453532"/>
            <a:ext cx="510802" cy="271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70EBD8-6AC9-428F-B63D-DC419E9D1553}"/>
                  </a:ext>
                </a:extLst>
              </p:cNvPr>
              <p:cNvSpPr txBox="1"/>
              <p:nvPr/>
            </p:nvSpPr>
            <p:spPr>
              <a:xfrm>
                <a:off x="2866255" y="358539"/>
                <a:ext cx="2216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𝑘𝐵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70EBD8-6AC9-428F-B63D-DC419E9D1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255" y="358539"/>
                <a:ext cx="2216761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7F3436-3A63-482C-A7B5-186CA8366811}"/>
                  </a:ext>
                </a:extLst>
              </p:cNvPr>
              <p:cNvSpPr txBox="1"/>
              <p:nvPr/>
            </p:nvSpPr>
            <p:spPr>
              <a:xfrm>
                <a:off x="5900508" y="999475"/>
                <a:ext cx="1556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𝑘𝐵𝑦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7F3436-3A63-482C-A7B5-186CA8366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508" y="999475"/>
                <a:ext cx="1556708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71AE465E-9318-418F-9D68-1B23AB82B49E}"/>
              </a:ext>
            </a:extLst>
          </p:cNvPr>
          <p:cNvSpPr/>
          <p:nvPr/>
        </p:nvSpPr>
        <p:spPr>
          <a:xfrm>
            <a:off x="5152170" y="453530"/>
            <a:ext cx="529721" cy="271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CA91207-F20D-4E54-9FFA-9CE7E0FE7514}"/>
                  </a:ext>
                </a:extLst>
              </p:cNvPr>
              <p:cNvSpPr txBox="1"/>
              <p:nvPr/>
            </p:nvSpPr>
            <p:spPr>
              <a:xfrm>
                <a:off x="5900508" y="404704"/>
                <a:ext cx="1466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CA91207-F20D-4E54-9FFA-9CE7E0FE7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508" y="404704"/>
                <a:ext cx="14667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DAC4C69-C236-403D-BA60-E634DEC0365E}"/>
              </a:ext>
            </a:extLst>
          </p:cNvPr>
          <p:cNvSpPr txBox="1"/>
          <p:nvPr/>
        </p:nvSpPr>
        <p:spPr>
          <a:xfrm>
            <a:off x="8103476" y="35853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INF?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52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69F674-EA94-44D6-8392-F81C14FF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24" y="-88288"/>
            <a:ext cx="5346975" cy="47627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CF712E-B799-4852-A7D9-76F8DD852DE7}"/>
              </a:ext>
            </a:extLst>
          </p:cNvPr>
          <p:cNvSpPr txBox="1"/>
          <p:nvPr/>
        </p:nvSpPr>
        <p:spPr>
          <a:xfrm>
            <a:off x="364846" y="258554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降阶</a:t>
            </a:r>
            <a:r>
              <a:rPr lang="en-US" altLang="zh-CN" dirty="0"/>
              <a:t> </a:t>
            </a:r>
            <a:r>
              <a:rPr lang="zh-CN" altLang="en-US" dirty="0"/>
              <a:t>格心 </a:t>
            </a:r>
            <a:r>
              <a:rPr lang="en-US" altLang="zh-CN" dirty="0"/>
              <a:t>34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187C4E-97DC-42AA-858C-9FC105F0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36" y="756138"/>
            <a:ext cx="5341416" cy="58299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6A304A-55FC-4CF8-B3F9-51B6A6F20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77" y="1690192"/>
            <a:ext cx="5259376" cy="57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37366</TotalTime>
  <Words>1135</Words>
  <Application>Microsoft Office PowerPoint</Application>
  <PresentationFormat>宽屏</PresentationFormat>
  <Paragraphs>204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等线 Light</vt:lpstr>
      <vt:lpstr>Arial</vt:lpstr>
      <vt:lpstr>Cambria Math</vt:lpstr>
      <vt:lpstr>Times New Roman</vt:lpstr>
      <vt:lpstr>Office 主题​​</vt:lpstr>
      <vt:lpstr>差分方法与特征值计算讨论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Non-dimensional depth-averaged governing eqns.  --- Perturbation 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差分方法与特征值计算</dc:title>
  <dc:creator>压抑 路</dc:creator>
  <cp:lastModifiedBy>压抑 路</cp:lastModifiedBy>
  <cp:revision>99</cp:revision>
  <dcterms:created xsi:type="dcterms:W3CDTF">2024-02-27T01:36:01Z</dcterms:created>
  <dcterms:modified xsi:type="dcterms:W3CDTF">2024-04-03T00:37:17Z</dcterms:modified>
</cp:coreProperties>
</file>